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charts/chart31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32" r:id="rId1"/>
  </p:sldMasterIdLst>
  <p:notesMasterIdLst>
    <p:notesMasterId r:id="rId19"/>
  </p:notesMasterIdLst>
  <p:sldIdLst>
    <p:sldId id="256" r:id="rId2"/>
    <p:sldId id="257" r:id="rId3"/>
    <p:sldId id="274" r:id="rId4"/>
    <p:sldId id="262" r:id="rId5"/>
    <p:sldId id="261" r:id="rId6"/>
    <p:sldId id="265" r:id="rId7"/>
    <p:sldId id="288" r:id="rId8"/>
    <p:sldId id="263" r:id="rId9"/>
    <p:sldId id="275" r:id="rId10"/>
    <p:sldId id="276" r:id="rId11"/>
    <p:sldId id="289" r:id="rId12"/>
    <p:sldId id="287" r:id="rId13"/>
    <p:sldId id="277" r:id="rId14"/>
    <p:sldId id="278" r:id="rId15"/>
    <p:sldId id="279" r:id="rId16"/>
    <p:sldId id="280" r:id="rId17"/>
    <p:sldId id="281" r:id="rId18"/>
  </p:sldIdLst>
  <p:sldSz cx="12192000" cy="125999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1C5"/>
    <a:srgbClr val="D2D2D2"/>
    <a:srgbClr val="D8D8D8"/>
    <a:srgbClr val="2FA3EE"/>
    <a:srgbClr val="2738A0"/>
    <a:srgbClr val="FFC000"/>
    <a:srgbClr val="3550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Estilo Escuro 2 - Destaque 5/Destaqu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BC89EF96-8CEA-46FF-86C4-4CE0E7609802}" styleName="Estilo Claro 3 - Destaqu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Estilo Médio 4 - Destaqu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DF18680-E054-41AD-8BC1-D1AEF772440D}" styleName="Estilo Médio 2 - Destaqu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Estilo com Tema 1 - Destaqu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Estilo com Tema 1 - Destaqu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85BE263C-DBD7-4A20-BB59-AAB30ACAA65A}" styleName="Estilo Médio 3 - Destaqu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Estilo Claro 1 - Destaqu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Estilo Claro 2 - Destaqu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E25E649-3F16-4E02-A733-19D2CDBF48F0}" styleName="Estilo Médio 3 - Destaqu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15"/>
    <p:restoredTop sz="96433" autoAdjust="0"/>
  </p:normalViewPr>
  <p:slideViewPr>
    <p:cSldViewPr snapToGrid="0" snapToObjects="1">
      <p:cViewPr>
        <p:scale>
          <a:sx n="60" d="100"/>
          <a:sy n="60" d="100"/>
        </p:scale>
        <p:origin x="2652" y="20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516\Caracteriza&#231;&#227;o_e_Indicadores201516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516\Caracteriza&#231;&#227;o_e_Indicadores201516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516\Caracteriza&#231;&#227;o_e_Indicadores201516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516\Caracteriza&#231;&#227;o_e_Indicadores201516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516\Caracteriza&#231;&#227;o_e_Indicadores201516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516\Caracteriza&#231;&#227;o_e_Indicadores201516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516\Caracteriza&#231;&#227;o_e_Indicadores201516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516\Caracteriza&#231;&#227;o_e_Indicadores201516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516\Caracteriza&#231;&#227;o_e_Indicadores201516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516\Caracteriza&#231;&#227;o_e_Indicadores201516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516\Caracteriza&#231;&#227;o_e_Indicadores201516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516\Caracteriza&#231;&#227;o_e_Indicadores201516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516\Caracteriza&#231;&#227;o_e_Indicadores201516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516\Caracteriza&#231;&#227;o_e_Indicadores201516.xlsx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516\Caracteriza&#231;&#227;o_e_Indicadores201516.xlsx" TargetMode="External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516\Caracteriza&#231;&#227;o_e_Indicadores201516.xlsx" TargetMode="External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516\Caracteriza&#231;&#227;o_e_Indicadores201516.xlsx" TargetMode="External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516\Caracteriza&#231;&#227;o_e_Indicadores201516.xlsx" TargetMode="External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516\Caracteriza&#231;&#227;o_e_Indicadores201516.xlsx" TargetMode="External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516\Caracteriza&#231;&#227;o_e_Indicadores201516.xlsx" TargetMode="External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516\Caracteriza&#231;&#227;o_e_Indicadores201516.xlsx" TargetMode="External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516\Caracteriza&#231;&#227;o_e_Indicadores201516.xlsx" TargetMode="External"/><Relationship Id="rId2" Type="http://schemas.microsoft.com/office/2011/relationships/chartColorStyle" Target="colors29.xml"/><Relationship Id="rId1" Type="http://schemas.microsoft.com/office/2011/relationships/chartStyle" Target="style2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516\Caracteriza&#231;&#227;o_e_Indicadores201516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516\Caracteriza&#231;&#227;o_e_Indicadores201516.xlsx" TargetMode="External"/><Relationship Id="rId2" Type="http://schemas.microsoft.com/office/2011/relationships/chartColorStyle" Target="colors30.xml"/><Relationship Id="rId1" Type="http://schemas.microsoft.com/office/2011/relationships/chartStyle" Target="style30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516\Caracteriza&#231;&#227;o_e_Indicadores201516.xlsx" TargetMode="External"/><Relationship Id="rId2" Type="http://schemas.microsoft.com/office/2011/relationships/chartColorStyle" Target="colors31.xml"/><Relationship Id="rId1" Type="http://schemas.microsoft.com/office/2011/relationships/chartStyle" Target="style3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516\Caracteriza&#231;&#227;o_e_Indicadores201516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516\Caracteriza&#231;&#227;o_e_Indicadores201516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516\Caracteriza&#231;&#227;o_e_Indicadores201516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516\Caracteriza&#231;&#227;o_e_Indicadores201516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516\Caracteriza&#231;&#227;o_e_Indicadores201516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516\Caracteriza&#231;&#227;o_e_Indicadores201516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Distribuição dos diplomados,</a:t>
            </a:r>
            <a:r>
              <a:rPr lang="en-US" sz="2400"/>
              <a:t> por sexo</a:t>
            </a:r>
            <a:endParaRPr lang="pt-PT" sz="24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Diplomados_grau_sexo!$C$10</c:f>
              <c:strCache>
                <c:ptCount val="1"/>
                <c:pt idx="0">
                  <c:v>Diplomados dor Sexo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679-491D-9A3C-38F8A5898B65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679-491D-9A3C-38F8A5898B65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Diplomados_grau_sexo!$B$11:$B$12</c:f>
              <c:strCache>
                <c:ptCount val="2"/>
                <c:pt idx="0">
                  <c:v>Feminino</c:v>
                </c:pt>
                <c:pt idx="1">
                  <c:v>Masculino</c:v>
                </c:pt>
              </c:strCache>
            </c:strRef>
          </c:cat>
          <c:val>
            <c:numRef>
              <c:f>Diplomados_grau_sexo!$C$11:$C$12</c:f>
              <c:numCache>
                <c:formatCode>General</c:formatCode>
                <c:ptCount val="2"/>
                <c:pt idx="0">
                  <c:v>211</c:v>
                </c:pt>
                <c:pt idx="1">
                  <c:v>160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D679-491D-9A3C-38F8A5898B65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Remuneração média mensal bruta (base),</a:t>
            </a:r>
          </a:p>
          <a:p>
            <a:pPr>
              <a:defRPr/>
            </a:pPr>
            <a:r>
              <a:rPr lang="en-US"/>
              <a:t>por grau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1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110-487F-A1A4-BDD44B0A25AE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3110-487F-A1A4-BDD44B0A25AE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3110-487F-A1A4-BDD44B0A25AE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3110-487F-A1A4-BDD44B0A25AE}"/>
              </c:ext>
            </c:extLst>
          </c:dPt>
          <c:dLbls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Médias_Remuneração!$C$8:$F$8</c:f>
              <c:strCache>
                <c:ptCount val="4"/>
                <c:pt idx="0">
                  <c:v>2.º Ciclo (76 respostas)</c:v>
                </c:pt>
                <c:pt idx="1">
                  <c:v>Mestrado Integrado (35 respostas)</c:v>
                </c:pt>
                <c:pt idx="2">
                  <c:v>1.º Ciclo (73 respostas)</c:v>
                </c:pt>
                <c:pt idx="3">
                  <c:v>FCUL (184 respostas)</c:v>
                </c:pt>
              </c:strCache>
            </c:strRef>
          </c:cat>
          <c:val>
            <c:numRef>
              <c:f>Médias_Remuneração!$C$9:$F$9</c:f>
              <c:numCache>
                <c:formatCode>#,##0.0\ "€"</c:formatCode>
                <c:ptCount val="4"/>
                <c:pt idx="0">
                  <c:v>1290.5526315789473</c:v>
                </c:pt>
                <c:pt idx="1">
                  <c:v>1550.0857142857142</c:v>
                </c:pt>
                <c:pt idx="2">
                  <c:v>1172.4861111111111</c:v>
                </c:pt>
                <c:pt idx="3">
                  <c:v>1293.7377049180327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3110-487F-A1A4-BDD44B0A25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280088064"/>
        <c:axId val="280091592"/>
      </c:barChart>
      <c:catAx>
        <c:axId val="2800880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280091592"/>
        <c:crosses val="autoZero"/>
        <c:auto val="1"/>
        <c:lblAlgn val="ctr"/>
        <c:lblOffset val="100"/>
        <c:noMultiLvlLbl val="0"/>
      </c:catAx>
      <c:valAx>
        <c:axId val="280091592"/>
        <c:scaling>
          <c:orientation val="minMax"/>
          <c:max val="1600"/>
          <c:min val="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\ &quot;€&quot;" sourceLinked="1"/>
        <c:majorTickMark val="out"/>
        <c:minorTickMark val="none"/>
        <c:tickLblPos val="nextTo"/>
        <c:crossAx val="2800880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Complementos remuneratórios médios, por grau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1"/>
        <c:ser>
          <c:idx val="0"/>
          <c:order val="0"/>
          <c:tx>
            <c:strRef>
              <c:f>Médias_Remuneração!$B$13</c:f>
              <c:strCache>
                <c:ptCount val="1"/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C17A-4FEC-9C08-94808A7C24E7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C17A-4FEC-9C08-94808A7C24E7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C17A-4FEC-9C08-94808A7C24E7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C17A-4FEC-9C08-94808A7C24E7}"/>
              </c:ext>
            </c:extLst>
          </c:dPt>
          <c:dLbls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Médias_Remuneração!$C$12:$F$12</c:f>
              <c:strCache>
                <c:ptCount val="4"/>
                <c:pt idx="0">
                  <c:v>2.º Ciclo (17 respostas)</c:v>
                </c:pt>
                <c:pt idx="1">
                  <c:v>Mestrado Integrado (15 respostas)</c:v>
                </c:pt>
                <c:pt idx="2">
                  <c:v>1.º Ciclo (24 respostas)</c:v>
                </c:pt>
                <c:pt idx="3">
                  <c:v>FCUL (56 respostas)</c:v>
                </c:pt>
              </c:strCache>
            </c:strRef>
          </c:cat>
          <c:val>
            <c:numRef>
              <c:f>Médias_Remuneração!$C$13:$F$13</c:f>
              <c:numCache>
                <c:formatCode>#,##0.0\ "€"</c:formatCode>
                <c:ptCount val="4"/>
                <c:pt idx="0">
                  <c:v>910.23529411764707</c:v>
                </c:pt>
                <c:pt idx="1">
                  <c:v>862</c:v>
                </c:pt>
                <c:pt idx="2">
                  <c:v>411.95652173913044</c:v>
                </c:pt>
                <c:pt idx="3">
                  <c:v>688.70909090909095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C17A-4FEC-9C08-94808A7C24E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280089240"/>
        <c:axId val="280090808"/>
      </c:barChart>
      <c:catAx>
        <c:axId val="2800892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280090808"/>
        <c:crosses val="autoZero"/>
        <c:auto val="1"/>
        <c:lblAlgn val="ctr"/>
        <c:lblOffset val="100"/>
        <c:noMultiLvlLbl val="0"/>
      </c:catAx>
      <c:valAx>
        <c:axId val="280090808"/>
        <c:scaling>
          <c:orientation val="minMax"/>
          <c:max val="910.3"/>
          <c:min val="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\ &quot;€&quot;" sourceLinked="1"/>
        <c:majorTickMark val="out"/>
        <c:minorTickMark val="none"/>
        <c:tickLblPos val="nextTo"/>
        <c:crossAx val="2800892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2400" dirty="0" err="1"/>
              <a:t>Remuneração</a:t>
            </a:r>
            <a:r>
              <a:rPr lang="en-US" sz="2400" dirty="0"/>
              <a:t> </a:t>
            </a:r>
            <a:r>
              <a:rPr lang="en-US" sz="2400" dirty="0" err="1"/>
              <a:t>média</a:t>
            </a:r>
            <a:r>
              <a:rPr lang="en-US" sz="2400" dirty="0"/>
              <a:t> mensal </a:t>
            </a:r>
            <a:r>
              <a:rPr lang="en-US" sz="2400" dirty="0" err="1"/>
              <a:t>bruta</a:t>
            </a:r>
            <a:r>
              <a:rPr lang="en-US" sz="2400" dirty="0"/>
              <a:t> (base),</a:t>
            </a:r>
            <a:r>
              <a:rPr lang="pt-PT" sz="2400" baseline="0" dirty="0"/>
              <a:t> </a:t>
            </a:r>
            <a:r>
              <a:rPr lang="en-US" sz="2400" dirty="0"/>
              <a:t>por </a:t>
            </a:r>
            <a:r>
              <a:rPr lang="en-US" sz="2400" dirty="0" err="1"/>
              <a:t>situação</a:t>
            </a:r>
            <a:r>
              <a:rPr lang="en-US" sz="2400" dirty="0"/>
              <a:t> face </a:t>
            </a:r>
            <a:r>
              <a:rPr lang="en-US" sz="2400" dirty="0" err="1"/>
              <a:t>ao</a:t>
            </a:r>
            <a:r>
              <a:rPr lang="en-US" sz="2400" dirty="0"/>
              <a:t> </a:t>
            </a:r>
            <a:r>
              <a:rPr lang="en-US" sz="2400" dirty="0" err="1"/>
              <a:t>emprego</a:t>
            </a:r>
            <a:endParaRPr lang="en-US" sz="24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1"/>
        <c:ser>
          <c:idx val="3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843-4417-83D3-6A68CBC66C5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843-4417-83D3-6A68CBC66C58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1843-4417-83D3-6A68CBC66C58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1843-4417-83D3-6A68CBC66C58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1843-4417-83D3-6A68CBC66C5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Médias_Remuneração!$C$19:$C$23</c:f>
              <c:strCache>
                <c:ptCount val="5"/>
                <c:pt idx="0">
                  <c:v>Bolseiro (P. ex., bolsas para prosseguimento de estudos ou de investigação) (40 respostas)</c:v>
                </c:pt>
                <c:pt idx="1">
                  <c:v>Estagiário (Estágio remunerado) (15 respostas)</c:v>
                </c:pt>
                <c:pt idx="2">
                  <c:v>Trabalhador por conta própria com funcionários a cargo (Empresário) (3 respostas)</c:v>
                </c:pt>
                <c:pt idx="3">
                  <c:v>Trabalhador por conta própria sem funcionários a cargo (Trabalhador independente/Profissional liberal/Recibos verdes) (2 respostas)</c:v>
                </c:pt>
                <c:pt idx="4">
                  <c:v>Trabalhador por conta de outrem (124 respostas)</c:v>
                </c:pt>
              </c:strCache>
            </c:strRef>
          </c:cat>
          <c:val>
            <c:numRef>
              <c:f>Médias_Remuneração!$D$19:$D$23</c:f>
              <c:numCache>
                <c:formatCode>#,##0.0\ "€"</c:formatCode>
                <c:ptCount val="5"/>
                <c:pt idx="0">
                  <c:v>1258.6500000000001</c:v>
                </c:pt>
                <c:pt idx="1">
                  <c:v>956.66666666666663</c:v>
                </c:pt>
                <c:pt idx="2">
                  <c:v>4100</c:v>
                </c:pt>
                <c:pt idx="3">
                  <c:v>1625</c:v>
                </c:pt>
                <c:pt idx="4">
                  <c:v>1272.4227642276423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1843-4417-83D3-6A68CBC66C5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280085712"/>
        <c:axId val="280086104"/>
      </c:barChart>
      <c:catAx>
        <c:axId val="2800857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280086104"/>
        <c:crosses val="autoZero"/>
        <c:auto val="1"/>
        <c:lblAlgn val="ctr"/>
        <c:lblOffset val="100"/>
        <c:noMultiLvlLbl val="0"/>
      </c:catAx>
      <c:valAx>
        <c:axId val="280086104"/>
        <c:scaling>
          <c:orientation val="minMax"/>
          <c:max val="4100"/>
          <c:min val="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\ &quot;€&quot;" sourceLinked="1"/>
        <c:majorTickMark val="out"/>
        <c:minorTickMark val="none"/>
        <c:tickLblPos val="nextTo"/>
        <c:crossAx val="2800857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Tempo de espera para o 1.º emprego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Tempo_1ºEmprego_Res!$J$19</c:f>
              <c:strCache>
                <c:ptCount val="1"/>
                <c:pt idx="0">
                  <c:v>Total Geral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1A2-46F6-AF4E-72E3013D9D7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1A2-46F6-AF4E-72E3013D9D7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E1A2-46F6-AF4E-72E3013D9D7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E1A2-46F6-AF4E-72E3013D9D7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E1A2-46F6-AF4E-72E3013D9D7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E1A2-46F6-AF4E-72E3013D9D74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Tempo_1ºEmprego_Res!$I$20:$I$25</c:f>
              <c:strCache>
                <c:ptCount val="6"/>
                <c:pt idx="0">
                  <c:v>Antes de terminar o curso</c:v>
                </c:pt>
                <c:pt idx="1">
                  <c:v>Até 1 mês</c:v>
                </c:pt>
                <c:pt idx="2">
                  <c:v>Entre 1 e até 3 meses</c:v>
                </c:pt>
                <c:pt idx="3">
                  <c:v>Entre 3 e até 6 meses</c:v>
                </c:pt>
                <c:pt idx="4">
                  <c:v>Entre 6 e até 12 meses</c:v>
                </c:pt>
                <c:pt idx="5">
                  <c:v>12 meses ou mais</c:v>
                </c:pt>
              </c:strCache>
            </c:strRef>
          </c:cat>
          <c:val>
            <c:numRef>
              <c:f>Tempo_1ºEmprego_Res!$J$20:$J$25</c:f>
              <c:numCache>
                <c:formatCode>General</c:formatCode>
                <c:ptCount val="6"/>
                <c:pt idx="0">
                  <c:v>88</c:v>
                </c:pt>
                <c:pt idx="1">
                  <c:v>25</c:v>
                </c:pt>
                <c:pt idx="2">
                  <c:v>44</c:v>
                </c:pt>
                <c:pt idx="3">
                  <c:v>44</c:v>
                </c:pt>
                <c:pt idx="4">
                  <c:v>23</c:v>
                </c:pt>
                <c:pt idx="5">
                  <c:v>48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E1A2-46F6-AF4E-72E3013D9D74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t-PT" sz="2400">
                <a:solidFill>
                  <a:schemeClr val="tx1"/>
                </a:solidFill>
              </a:rPr>
              <a:t>Tempo de espera para o 1.º emprego, por grau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Tempo_1ºEmprego_Res!$N$4</c:f>
              <c:strCache>
                <c:ptCount val="1"/>
                <c:pt idx="0">
                  <c:v>Antes de terminar o curso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Tempo_1ºEmprego_Res!$O$3:$Q$3</c:f>
              <c:strCache>
                <c:ptCount val="3"/>
                <c:pt idx="0">
                  <c:v>2.º Ciclo (103 respostas)</c:v>
                </c:pt>
                <c:pt idx="1">
                  <c:v>Mestrado Integrado (39 respostas)</c:v>
                </c:pt>
                <c:pt idx="2">
                  <c:v>1.º Ciclo (130 respostas)</c:v>
                </c:pt>
              </c:strCache>
            </c:strRef>
          </c:cat>
          <c:val>
            <c:numRef>
              <c:f>Tempo_1ºEmprego_Res!$O$4:$Q$4</c:f>
              <c:numCache>
                <c:formatCode>0.0%</c:formatCode>
                <c:ptCount val="3"/>
                <c:pt idx="0">
                  <c:v>0.33980582524271846</c:v>
                </c:pt>
                <c:pt idx="1">
                  <c:v>0.46153846153846156</c:v>
                </c:pt>
                <c:pt idx="2">
                  <c:v>0.26923076923076922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D37-4DF6-8CCD-E4482FB6BD6F}"/>
            </c:ext>
          </c:extLst>
        </c:ser>
        <c:ser>
          <c:idx val="1"/>
          <c:order val="1"/>
          <c:tx>
            <c:strRef>
              <c:f>Tempo_1ºEmprego_Res!$N$5</c:f>
              <c:strCache>
                <c:ptCount val="1"/>
                <c:pt idx="0">
                  <c:v>Até 1 mês após terminar o curso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Tempo_1ºEmprego_Res!$O$3:$Q$3</c:f>
              <c:strCache>
                <c:ptCount val="3"/>
                <c:pt idx="0">
                  <c:v>2.º Ciclo (103 respostas)</c:v>
                </c:pt>
                <c:pt idx="1">
                  <c:v>Mestrado Integrado (39 respostas)</c:v>
                </c:pt>
                <c:pt idx="2">
                  <c:v>1.º Ciclo (130 respostas)</c:v>
                </c:pt>
              </c:strCache>
            </c:strRef>
          </c:cat>
          <c:val>
            <c:numRef>
              <c:f>Tempo_1ºEmprego_Res!$O$5:$Q$5</c:f>
              <c:numCache>
                <c:formatCode>0.0%</c:formatCode>
                <c:ptCount val="3"/>
                <c:pt idx="0">
                  <c:v>9.7087378640776698E-2</c:v>
                </c:pt>
                <c:pt idx="1">
                  <c:v>7.6923076923076927E-2</c:v>
                </c:pt>
                <c:pt idx="2">
                  <c:v>9.2307692307692313E-2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D37-4DF6-8CCD-E4482FB6BD6F}"/>
            </c:ext>
          </c:extLst>
        </c:ser>
        <c:ser>
          <c:idx val="2"/>
          <c:order val="2"/>
          <c:tx>
            <c:strRef>
              <c:f>Tempo_1ºEmprego_Res!$N$6</c:f>
              <c:strCache>
                <c:ptCount val="1"/>
                <c:pt idx="0">
                  <c:v>Até 3 meses após terminar o curso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Tempo_1ºEmprego_Res!$O$3:$Q$3</c:f>
              <c:strCache>
                <c:ptCount val="3"/>
                <c:pt idx="0">
                  <c:v>2.º Ciclo (103 respostas)</c:v>
                </c:pt>
                <c:pt idx="1">
                  <c:v>Mestrado Integrado (39 respostas)</c:v>
                </c:pt>
                <c:pt idx="2">
                  <c:v>1.º Ciclo (130 respostas)</c:v>
                </c:pt>
              </c:strCache>
            </c:strRef>
          </c:cat>
          <c:val>
            <c:numRef>
              <c:f>Tempo_1ºEmprego_Res!$O$6:$Q$6</c:f>
              <c:numCache>
                <c:formatCode>0.0%</c:formatCode>
                <c:ptCount val="3"/>
                <c:pt idx="0">
                  <c:v>0.20388349514563106</c:v>
                </c:pt>
                <c:pt idx="1">
                  <c:v>0.20512820512820512</c:v>
                </c:pt>
                <c:pt idx="2">
                  <c:v>0.11538461538461539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AD37-4DF6-8CCD-E4482FB6BD6F}"/>
            </c:ext>
          </c:extLst>
        </c:ser>
        <c:ser>
          <c:idx val="3"/>
          <c:order val="3"/>
          <c:tx>
            <c:strRef>
              <c:f>Tempo_1ºEmprego_Res!$N$7</c:f>
              <c:strCache>
                <c:ptCount val="1"/>
                <c:pt idx="0">
                  <c:v>Até 6 meses após terminar o curso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Tempo_1ºEmprego_Res!$O$3:$Q$3</c:f>
              <c:strCache>
                <c:ptCount val="3"/>
                <c:pt idx="0">
                  <c:v>2.º Ciclo (103 respostas)</c:v>
                </c:pt>
                <c:pt idx="1">
                  <c:v>Mestrado Integrado (39 respostas)</c:v>
                </c:pt>
                <c:pt idx="2">
                  <c:v>1.º Ciclo (130 respostas)</c:v>
                </c:pt>
              </c:strCache>
            </c:strRef>
          </c:cat>
          <c:val>
            <c:numRef>
              <c:f>Tempo_1ºEmprego_Res!$O$7:$Q$7</c:f>
              <c:numCache>
                <c:formatCode>0.0%</c:formatCode>
                <c:ptCount val="3"/>
                <c:pt idx="0">
                  <c:v>0.17475728155339806</c:v>
                </c:pt>
                <c:pt idx="1">
                  <c:v>0.15384615384615385</c:v>
                </c:pt>
                <c:pt idx="2">
                  <c:v>0.15384615384615385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AD37-4DF6-8CCD-E4482FB6BD6F}"/>
            </c:ext>
          </c:extLst>
        </c:ser>
        <c:ser>
          <c:idx val="4"/>
          <c:order val="4"/>
          <c:tx>
            <c:strRef>
              <c:f>Tempo_1ºEmprego_Res!$N$8</c:f>
              <c:strCache>
                <c:ptCount val="1"/>
                <c:pt idx="0">
                  <c:v>Até 12 meses após terminar o curso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1.5687374107306508E-2"/>
                  <c:y val="-4.537901373155641E-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AD37-4DF6-8CCD-E4482FB6BD6F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Tempo_1ºEmprego_Res!$O$3:$Q$3</c:f>
              <c:strCache>
                <c:ptCount val="3"/>
                <c:pt idx="0">
                  <c:v>2.º Ciclo (103 respostas)</c:v>
                </c:pt>
                <c:pt idx="1">
                  <c:v>Mestrado Integrado (39 respostas)</c:v>
                </c:pt>
                <c:pt idx="2">
                  <c:v>1.º Ciclo (130 respostas)</c:v>
                </c:pt>
              </c:strCache>
            </c:strRef>
          </c:cat>
          <c:val>
            <c:numRef>
              <c:f>Tempo_1ºEmprego_Res!$O$8:$Q$8</c:f>
              <c:numCache>
                <c:formatCode>0.0%</c:formatCode>
                <c:ptCount val="3"/>
                <c:pt idx="0">
                  <c:v>8.7378640776699032E-2</c:v>
                </c:pt>
                <c:pt idx="1">
                  <c:v>7.6923076923076927E-2</c:v>
                </c:pt>
                <c:pt idx="2">
                  <c:v>8.461538461538462E-2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AD37-4DF6-8CCD-E4482FB6BD6F}"/>
            </c:ext>
          </c:extLst>
        </c:ser>
        <c:ser>
          <c:idx val="5"/>
          <c:order val="5"/>
          <c:tx>
            <c:strRef>
              <c:f>Tempo_1ºEmprego_Res!$N$9</c:f>
              <c:strCache>
                <c:ptCount val="1"/>
                <c:pt idx="0">
                  <c:v>Mais de 12 meses após terminar o curso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4.152823920265781E-3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6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AD37-4DF6-8CCD-E4482FB6BD6F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Tempo_1ºEmprego_Res!$O$3:$Q$3</c:f>
              <c:strCache>
                <c:ptCount val="3"/>
                <c:pt idx="0">
                  <c:v>2.º Ciclo (103 respostas)</c:v>
                </c:pt>
                <c:pt idx="1">
                  <c:v>Mestrado Integrado (39 respostas)</c:v>
                </c:pt>
                <c:pt idx="2">
                  <c:v>1.º Ciclo (130 respostas)</c:v>
                </c:pt>
              </c:strCache>
            </c:strRef>
          </c:cat>
          <c:val>
            <c:numRef>
              <c:f>Tempo_1ºEmprego_Res!$O$9:$Q$9</c:f>
              <c:numCache>
                <c:formatCode>0.0%</c:formatCode>
                <c:ptCount val="3"/>
                <c:pt idx="0">
                  <c:v>9.7087378640776698E-2</c:v>
                </c:pt>
                <c:pt idx="1">
                  <c:v>2.564102564102564E-2</c:v>
                </c:pt>
                <c:pt idx="2">
                  <c:v>0.2846153846153846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AD37-4DF6-8CCD-E4482FB6BD6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411191648"/>
        <c:axId val="411190864"/>
      </c:barChart>
      <c:catAx>
        <c:axId val="4111916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1190864"/>
        <c:crosses val="autoZero"/>
        <c:auto val="1"/>
        <c:lblAlgn val="ctr"/>
        <c:lblOffset val="100"/>
        <c:noMultiLvlLbl val="0"/>
      </c:catAx>
      <c:valAx>
        <c:axId val="411190864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4111916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bg1"/>
          </a:solidFill>
        </a:defRPr>
      </a:pPr>
      <a:endParaRPr lang="pt-PT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Tempo de espera (acumulado) para o 1.º emprego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Tempo_1ºEmprego_Res!$B$20:$B$25</c:f>
              <c:strCache>
                <c:ptCount val="6"/>
                <c:pt idx="0">
                  <c:v>Antes de terminar o curso</c:v>
                </c:pt>
                <c:pt idx="1">
                  <c:v>Até 1 mês</c:v>
                </c:pt>
                <c:pt idx="2">
                  <c:v>Até 3 meses</c:v>
                </c:pt>
                <c:pt idx="3">
                  <c:v>Até 6 meses</c:v>
                </c:pt>
                <c:pt idx="4">
                  <c:v>Até 12 meses</c:v>
                </c:pt>
                <c:pt idx="5">
                  <c:v>12 meses ou mais</c:v>
                </c:pt>
              </c:strCache>
            </c:strRef>
          </c:cat>
          <c:val>
            <c:numRef>
              <c:f>Tempo_1ºEmprego_Res!$C$20:$C$25</c:f>
              <c:numCache>
                <c:formatCode>General</c:formatCode>
                <c:ptCount val="6"/>
                <c:pt idx="0">
                  <c:v>88</c:v>
                </c:pt>
                <c:pt idx="1">
                  <c:v>25</c:v>
                </c:pt>
                <c:pt idx="2">
                  <c:v>44</c:v>
                </c:pt>
                <c:pt idx="3">
                  <c:v>44</c:v>
                </c:pt>
                <c:pt idx="4">
                  <c:v>23</c:v>
                </c:pt>
                <c:pt idx="5">
                  <c:v>48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1D5-42CD-B31A-C5FD1FF5260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411189296"/>
        <c:axId val="411189688"/>
      </c:barChart>
      <c:lineChart>
        <c:grouping val="standard"/>
        <c:varyColors val="0"/>
        <c:ser>
          <c:idx val="1"/>
          <c:order val="1"/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Tempo_1ºEmprego_Res!$B$20:$B$25</c:f>
              <c:strCache>
                <c:ptCount val="6"/>
                <c:pt idx="0">
                  <c:v>Antes de terminar o curso</c:v>
                </c:pt>
                <c:pt idx="1">
                  <c:v>Até 1 mês</c:v>
                </c:pt>
                <c:pt idx="2">
                  <c:v>Até 3 meses</c:v>
                </c:pt>
                <c:pt idx="3">
                  <c:v>Até 6 meses</c:v>
                </c:pt>
                <c:pt idx="4">
                  <c:v>Até 12 meses</c:v>
                </c:pt>
                <c:pt idx="5">
                  <c:v>12 meses ou mais</c:v>
                </c:pt>
              </c:strCache>
            </c:strRef>
          </c:cat>
          <c:val>
            <c:numRef>
              <c:f>Tempo_1ºEmprego_Res!$E$20:$E$25</c:f>
              <c:numCache>
                <c:formatCode>0.0%</c:formatCode>
                <c:ptCount val="6"/>
                <c:pt idx="0">
                  <c:v>0.3235294117647059</c:v>
                </c:pt>
                <c:pt idx="1">
                  <c:v>0.41544117647058826</c:v>
                </c:pt>
                <c:pt idx="2">
                  <c:v>0.57720588235294124</c:v>
                </c:pt>
                <c:pt idx="3">
                  <c:v>0.73897058823529416</c:v>
                </c:pt>
                <c:pt idx="4">
                  <c:v>0.82352941176470595</c:v>
                </c:pt>
                <c:pt idx="5">
                  <c:v>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01D5-42CD-B31A-C5FD1FF526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1192432"/>
        <c:axId val="411195960"/>
      </c:lineChart>
      <c:catAx>
        <c:axId val="411189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1189688"/>
        <c:crosses val="autoZero"/>
        <c:auto val="1"/>
        <c:lblAlgn val="ctr"/>
        <c:lblOffset val="100"/>
        <c:noMultiLvlLbl val="0"/>
      </c:catAx>
      <c:valAx>
        <c:axId val="411189688"/>
        <c:scaling>
          <c:orientation val="minMax"/>
          <c:max val="12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1189296"/>
        <c:crosses val="autoZero"/>
        <c:crossBetween val="between"/>
      </c:valAx>
      <c:valAx>
        <c:axId val="411195960"/>
        <c:scaling>
          <c:orientation val="minMax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1192432"/>
        <c:crosses val="max"/>
        <c:crossBetween val="between"/>
      </c:valAx>
      <c:catAx>
        <c:axId val="41119243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1119596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/>
              <a:t>Tempo de espera (acumulado) para o 1.º emprego, por grau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Tempo_1ºEmprego_Res!$B$80</c:f>
              <c:strCache>
                <c:ptCount val="1"/>
                <c:pt idx="0">
                  <c:v>1.º Ciclo (130 respostas)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5"/>
              <c:layout>
                <c:manualLayout>
                  <c:x val="-2.8948377073429402E-2"/>
                  <c:y val="4.191636386933799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ABFE-4F8E-9E26-7B77290A90FD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Tempo_1ºEmprego_Res!$C$79:$H$79</c:f>
              <c:strCache>
                <c:ptCount val="6"/>
                <c:pt idx="0">
                  <c:v>Antes de terminar o curso</c:v>
                </c:pt>
                <c:pt idx="1">
                  <c:v>Até 1 mês</c:v>
                </c:pt>
                <c:pt idx="2">
                  <c:v>Até 3 meses</c:v>
                </c:pt>
                <c:pt idx="3">
                  <c:v>Até 6 meses</c:v>
                </c:pt>
                <c:pt idx="4">
                  <c:v>Até 12 meses</c:v>
                </c:pt>
                <c:pt idx="5">
                  <c:v>12 meses ou mais</c:v>
                </c:pt>
              </c:strCache>
            </c:strRef>
          </c:cat>
          <c:val>
            <c:numRef>
              <c:f>Tempo_1ºEmprego_Res!$C$80:$H$80</c:f>
              <c:numCache>
                <c:formatCode>0.0%</c:formatCode>
                <c:ptCount val="6"/>
                <c:pt idx="0">
                  <c:v>0.26923076923076922</c:v>
                </c:pt>
                <c:pt idx="1">
                  <c:v>0.36153846153846153</c:v>
                </c:pt>
                <c:pt idx="2">
                  <c:v>0.47692307692307689</c:v>
                </c:pt>
                <c:pt idx="3">
                  <c:v>0.63076923076923075</c:v>
                </c:pt>
                <c:pt idx="4">
                  <c:v>0.7153846153846154</c:v>
                </c:pt>
                <c:pt idx="5">
                  <c:v>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ABFE-4F8E-9E26-7B77290A90FD}"/>
            </c:ext>
          </c:extLst>
        </c:ser>
        <c:ser>
          <c:idx val="1"/>
          <c:order val="1"/>
          <c:tx>
            <c:strRef>
              <c:f>Tempo_1ºEmprego_Res!$B$81</c:f>
              <c:strCache>
                <c:ptCount val="1"/>
                <c:pt idx="0">
                  <c:v>Mestrado Integrado (39 respostas)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5"/>
              <c:layout>
                <c:manualLayout>
                  <c:x val="-4.2826283130680709E-2"/>
                  <c:y val="-4.96334398081622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ABFE-4F8E-9E26-7B77290A90FD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accent3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Tempo_1ºEmprego_Res!$C$79:$H$79</c:f>
              <c:strCache>
                <c:ptCount val="6"/>
                <c:pt idx="0">
                  <c:v>Antes de terminar o curso</c:v>
                </c:pt>
                <c:pt idx="1">
                  <c:v>Até 1 mês</c:v>
                </c:pt>
                <c:pt idx="2">
                  <c:v>Até 3 meses</c:v>
                </c:pt>
                <c:pt idx="3">
                  <c:v>Até 6 meses</c:v>
                </c:pt>
                <c:pt idx="4">
                  <c:v>Até 12 meses</c:v>
                </c:pt>
                <c:pt idx="5">
                  <c:v>12 meses ou mais</c:v>
                </c:pt>
              </c:strCache>
            </c:strRef>
          </c:cat>
          <c:val>
            <c:numRef>
              <c:f>Tempo_1ºEmprego_Res!$C$81:$H$81</c:f>
              <c:numCache>
                <c:formatCode>0.0%</c:formatCode>
                <c:ptCount val="6"/>
                <c:pt idx="0">
                  <c:v>0.46153846153846156</c:v>
                </c:pt>
                <c:pt idx="1">
                  <c:v>0.53846153846153855</c:v>
                </c:pt>
                <c:pt idx="2">
                  <c:v>0.74358974358974361</c:v>
                </c:pt>
                <c:pt idx="3">
                  <c:v>0.89743589743589747</c:v>
                </c:pt>
                <c:pt idx="4">
                  <c:v>0.97435897435897445</c:v>
                </c:pt>
                <c:pt idx="5">
                  <c:v>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ABFE-4F8E-9E26-7B77290A90FD}"/>
            </c:ext>
          </c:extLst>
        </c:ser>
        <c:ser>
          <c:idx val="2"/>
          <c:order val="2"/>
          <c:tx>
            <c:strRef>
              <c:f>Tempo_1ºEmprego_Res!$B$82</c:f>
              <c:strCache>
                <c:ptCount val="1"/>
                <c:pt idx="0">
                  <c:v>2.º Ciclo (103 respostas)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ABFE-4F8E-9E26-7B77290A90FD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ABFE-4F8E-9E26-7B77290A90FD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ABFE-4F8E-9E26-7B77290A90FD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ABFE-4F8E-9E26-7B77290A90FD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ABFE-4F8E-9E26-7B77290A90FD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accent5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Tempo_1ºEmprego_Res!$C$79:$H$79</c:f>
              <c:strCache>
                <c:ptCount val="6"/>
                <c:pt idx="0">
                  <c:v>Antes de terminar o curso</c:v>
                </c:pt>
                <c:pt idx="1">
                  <c:v>Até 1 mês</c:v>
                </c:pt>
                <c:pt idx="2">
                  <c:v>Até 3 meses</c:v>
                </c:pt>
                <c:pt idx="3">
                  <c:v>Até 6 meses</c:v>
                </c:pt>
                <c:pt idx="4">
                  <c:v>Até 12 meses</c:v>
                </c:pt>
                <c:pt idx="5">
                  <c:v>12 meses ou mais</c:v>
                </c:pt>
              </c:strCache>
            </c:strRef>
          </c:cat>
          <c:val>
            <c:numRef>
              <c:f>Tempo_1ºEmprego_Res!$C$82:$H$82</c:f>
              <c:numCache>
                <c:formatCode>0.0%</c:formatCode>
                <c:ptCount val="6"/>
                <c:pt idx="0">
                  <c:v>0.33980582524271846</c:v>
                </c:pt>
                <c:pt idx="1">
                  <c:v>0.43689320388349517</c:v>
                </c:pt>
                <c:pt idx="2">
                  <c:v>0.64077669902912626</c:v>
                </c:pt>
                <c:pt idx="3">
                  <c:v>0.81553398058252435</c:v>
                </c:pt>
                <c:pt idx="4">
                  <c:v>0.90291262135922334</c:v>
                </c:pt>
                <c:pt idx="5">
                  <c:v>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8-ABFE-4F8E-9E26-7B77290A90F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411193216"/>
        <c:axId val="411191256"/>
      </c:lineChart>
      <c:catAx>
        <c:axId val="411193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1191256"/>
        <c:crosses val="autoZero"/>
        <c:auto val="1"/>
        <c:lblAlgn val="ctr"/>
        <c:lblOffset val="100"/>
        <c:noMultiLvlLbl val="0"/>
      </c:catAx>
      <c:valAx>
        <c:axId val="41119125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4111932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Prosseguimento dos estudos, por grau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Continuação_Estudos_Res!$B$17</c:f>
              <c:strCache>
                <c:ptCount val="1"/>
                <c:pt idx="0">
                  <c:v>Sim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Continuação_Estudos_Res!$C$16:$F$16</c:f>
              <c:strCache>
                <c:ptCount val="4"/>
                <c:pt idx="0">
                  <c:v>FCUL (371 respostas)</c:v>
                </c:pt>
                <c:pt idx="1">
                  <c:v>1.º Ciclo (216 respostas)</c:v>
                </c:pt>
                <c:pt idx="2">
                  <c:v>Mestrado Integrado (41 respostas)</c:v>
                </c:pt>
                <c:pt idx="3">
                  <c:v>2.º Ciclo (114 respostas)</c:v>
                </c:pt>
              </c:strCache>
            </c:strRef>
          </c:cat>
          <c:val>
            <c:numRef>
              <c:f>Continuação_Estudos_Res!$C$17:$F$17</c:f>
              <c:numCache>
                <c:formatCode>0.0%</c:formatCode>
                <c:ptCount val="4"/>
                <c:pt idx="0">
                  <c:v>0.53369272237196763</c:v>
                </c:pt>
                <c:pt idx="1">
                  <c:v>0.69444444444444442</c:v>
                </c:pt>
                <c:pt idx="2">
                  <c:v>0.1951219512195122</c:v>
                </c:pt>
                <c:pt idx="3">
                  <c:v>0.35087719298245612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671-450F-AF82-DEA3F346152B}"/>
            </c:ext>
          </c:extLst>
        </c:ser>
        <c:ser>
          <c:idx val="1"/>
          <c:order val="1"/>
          <c:tx>
            <c:strRef>
              <c:f>Continuação_Estudos_Res!$B$18</c:f>
              <c:strCache>
                <c:ptCount val="1"/>
                <c:pt idx="0">
                  <c:v>Não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Continuação_Estudos_Res!$C$16:$F$16</c:f>
              <c:strCache>
                <c:ptCount val="4"/>
                <c:pt idx="0">
                  <c:v>FCUL (371 respostas)</c:v>
                </c:pt>
                <c:pt idx="1">
                  <c:v>1.º Ciclo (216 respostas)</c:v>
                </c:pt>
                <c:pt idx="2">
                  <c:v>Mestrado Integrado (41 respostas)</c:v>
                </c:pt>
                <c:pt idx="3">
                  <c:v>2.º Ciclo (114 respostas)</c:v>
                </c:pt>
              </c:strCache>
            </c:strRef>
          </c:cat>
          <c:val>
            <c:numRef>
              <c:f>Continuação_Estudos_Res!$C$18:$F$18</c:f>
              <c:numCache>
                <c:formatCode>0.0%</c:formatCode>
                <c:ptCount val="4"/>
                <c:pt idx="0">
                  <c:v>0.46630727762803237</c:v>
                </c:pt>
                <c:pt idx="1">
                  <c:v>0.30555555555555558</c:v>
                </c:pt>
                <c:pt idx="2">
                  <c:v>0.80487804878048785</c:v>
                </c:pt>
                <c:pt idx="3">
                  <c:v>0.64912280701754388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671-450F-AF82-DEA3F346152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411193608"/>
        <c:axId val="411194392"/>
        <c:extLst xmlns:c16r2="http://schemas.microsoft.com/office/drawing/2015/06/chart">
          <c:ext xmlns:c15="http://schemas.microsoft.com/office/drawing/2012/chart" uri="{02D57815-91ED-43cb-92C2-25804820EDAC}">
            <c15:filteredBarSeries>
              <c15:ser>
                <c:idx val="2"/>
                <c:order val="2"/>
                <c:tx>
                  <c:strRef>
                    <c:extLst xmlns:c16r2="http://schemas.microsoft.com/office/drawing/2015/06/chart">
                      <c:ext uri="{02D57815-91ED-43cb-92C2-25804820EDAC}">
                        <c15:formulaRef>
                          <c15:sqref>Continuação_Estudos_Res!#REF!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800" b="0" i="0" u="none" strike="noStrike" kern="1200" baseline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pt-PT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6r2="http://schemas.microsoft.com/office/drawing/2015/06/chart"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6r2="http://schemas.microsoft.com/office/drawing/2015/06/chart">
                      <c:ext uri="{02D57815-91ED-43cb-92C2-25804820EDAC}">
                        <c15:formulaRef>
                          <c15:sqref>Continuação_Estudos_Res!$C$16:$F$16</c15:sqref>
                        </c15:formulaRef>
                      </c:ext>
                    </c:extLst>
                    <c:strCache>
                      <c:ptCount val="4"/>
                      <c:pt idx="0">
                        <c:v>FCUL (371 respostas)</c:v>
                      </c:pt>
                      <c:pt idx="1">
                        <c:v>1.º Ciclo (216 respostas)</c:v>
                      </c:pt>
                      <c:pt idx="2">
                        <c:v>Mestrado Integrado (41 respostas)</c:v>
                      </c:pt>
                      <c:pt idx="3">
                        <c:v>2.º Ciclo (114 respostas)</c:v>
                      </c:pt>
                    </c:strCache>
                  </c:strRef>
                </c:cat>
                <c:val>
                  <c:numRef>
                    <c:extLst xmlns:c16r2="http://schemas.microsoft.com/office/drawing/2015/06/chart">
                      <c:ext uri="{02D57815-91ED-43cb-92C2-25804820EDAC}">
                        <c15:formulaRef>
                          <c15:sqref>Continuação_Estudos_Res!#REF!</c15:sqref>
                        </c15:formulaRef>
                      </c:ext>
                    </c:extLst>
                    <c:numCache>
                      <c:formatCode>General</c:formatCode>
                      <c:ptCount val="1"/>
                      <c:pt idx="0">
                        <c:v>1</c:v>
                      </c:pt>
                    </c:numCache>
                  </c:numRef>
                </c:val>
                <c:extLst xmlns:c16r2="http://schemas.microsoft.com/office/drawing/2015/06/chart">
                  <c:ext xmlns:c16="http://schemas.microsoft.com/office/drawing/2014/chart" uri="{C3380CC4-5D6E-409C-BE32-E72D297353CC}">
                    <c16:uniqueId val="{00000002-E671-450F-AF82-DEA3F346152B}"/>
                  </c:ext>
                </c:extLst>
              </c15:ser>
            </c15:filteredBarSeries>
          </c:ext>
        </c:extLst>
      </c:barChart>
      <c:catAx>
        <c:axId val="41119360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1194392"/>
        <c:crosses val="autoZero"/>
        <c:auto val="1"/>
        <c:lblAlgn val="ctr"/>
        <c:lblOffset val="100"/>
        <c:noMultiLvlLbl val="0"/>
      </c:catAx>
      <c:valAx>
        <c:axId val="411194392"/>
        <c:scaling>
          <c:orientation val="minMax"/>
          <c:max val="1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4111936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Prosseguimento dos estudos, por situação face ao emprego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Continuação_Estudos_Res!$B$32</c:f>
              <c:strCache>
                <c:ptCount val="1"/>
                <c:pt idx="0">
                  <c:v>Sim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Continuação_Estudos_Res!$C$31:$H$31</c:f>
              <c:strCache>
                <c:ptCount val="6"/>
                <c:pt idx="0">
                  <c:v>Trabalhador por conta de outrem (159 respostas)</c:v>
                </c:pt>
                <c:pt idx="1">
                  <c:v>Trabalhador por conta própria sem funcionários a cargo (Trabalhador independente/Profissional liberal/Recibos verdes) (4 respostas)</c:v>
                </c:pt>
                <c:pt idx="2">
                  <c:v>Trabalhador por conta própria com funcionários a cargo (Empresário) (3 respostas)</c:v>
                </c:pt>
                <c:pt idx="3">
                  <c:v>Estagiário (Estágio remunerado) (24 respostas)</c:v>
                </c:pt>
                <c:pt idx="4">
                  <c:v>Bolseiro (P. ex., bolsas para prosseguimento de estudos ou de investigação) (55 respostas)</c:v>
                </c:pt>
                <c:pt idx="5">
                  <c:v>Diplomado sem atividade profissional remunerada (126 respostas)</c:v>
                </c:pt>
              </c:strCache>
            </c:strRef>
          </c:cat>
          <c:val>
            <c:numRef>
              <c:f>Continuação_Estudos_Res!$C$32:$H$32</c:f>
              <c:numCache>
                <c:formatCode>0.0%</c:formatCode>
                <c:ptCount val="6"/>
                <c:pt idx="0">
                  <c:v>0.26415094339622641</c:v>
                </c:pt>
                <c:pt idx="1">
                  <c:v>0.5</c:v>
                </c:pt>
                <c:pt idx="2">
                  <c:v>0.33333333333333331</c:v>
                </c:pt>
                <c:pt idx="3">
                  <c:v>0.875</c:v>
                </c:pt>
                <c:pt idx="4">
                  <c:v>0.8</c:v>
                </c:pt>
                <c:pt idx="5">
                  <c:v>0.69841269841269837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3F2-4A40-AD78-10CB653DE462}"/>
            </c:ext>
          </c:extLst>
        </c:ser>
        <c:ser>
          <c:idx val="1"/>
          <c:order val="1"/>
          <c:tx>
            <c:strRef>
              <c:f>Continuação_Estudos_Res!$B$33</c:f>
              <c:strCache>
                <c:ptCount val="1"/>
                <c:pt idx="0">
                  <c:v>Não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Continuação_Estudos_Res!$C$31:$H$31</c:f>
              <c:strCache>
                <c:ptCount val="6"/>
                <c:pt idx="0">
                  <c:v>Trabalhador por conta de outrem (159 respostas)</c:v>
                </c:pt>
                <c:pt idx="1">
                  <c:v>Trabalhador por conta própria sem funcionários a cargo (Trabalhador independente/Profissional liberal/Recibos verdes) (4 respostas)</c:v>
                </c:pt>
                <c:pt idx="2">
                  <c:v>Trabalhador por conta própria com funcionários a cargo (Empresário) (3 respostas)</c:v>
                </c:pt>
                <c:pt idx="3">
                  <c:v>Estagiário (Estágio remunerado) (24 respostas)</c:v>
                </c:pt>
                <c:pt idx="4">
                  <c:v>Bolseiro (P. ex., bolsas para prosseguimento de estudos ou de investigação) (55 respostas)</c:v>
                </c:pt>
                <c:pt idx="5">
                  <c:v>Diplomado sem atividade profissional remunerada (126 respostas)</c:v>
                </c:pt>
              </c:strCache>
            </c:strRef>
          </c:cat>
          <c:val>
            <c:numRef>
              <c:f>Continuação_Estudos_Res!$C$33:$H$33</c:f>
              <c:numCache>
                <c:formatCode>0.0%</c:formatCode>
                <c:ptCount val="6"/>
                <c:pt idx="0">
                  <c:v>0.73584905660377353</c:v>
                </c:pt>
                <c:pt idx="1">
                  <c:v>0.5</c:v>
                </c:pt>
                <c:pt idx="2">
                  <c:v>0.66666666666666663</c:v>
                </c:pt>
                <c:pt idx="3">
                  <c:v>0.125</c:v>
                </c:pt>
                <c:pt idx="4">
                  <c:v>0.2</c:v>
                </c:pt>
                <c:pt idx="5">
                  <c:v>0.30158730158730157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3F2-4A40-AD78-10CB653DE46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411195568"/>
        <c:axId val="411194784"/>
      </c:barChart>
      <c:catAx>
        <c:axId val="411195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1194784"/>
        <c:crosses val="autoZero"/>
        <c:auto val="1"/>
        <c:lblAlgn val="ctr"/>
        <c:lblOffset val="100"/>
        <c:noMultiLvlLbl val="0"/>
      </c:catAx>
      <c:valAx>
        <c:axId val="411194784"/>
        <c:scaling>
          <c:orientation val="minMax"/>
          <c:max val="1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411195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Taxa de emprego na área de formação, por grau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EF0-48C1-8E33-59F841528FF8}"/>
              </c:ext>
            </c:extLst>
          </c:dPt>
          <c:dLbls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TEAF_Res!$B$34:$B$37</c:f>
              <c:strCache>
                <c:ptCount val="4"/>
                <c:pt idx="0">
                  <c:v>2.º Ciclo (99 respostas)</c:v>
                </c:pt>
                <c:pt idx="1">
                  <c:v>Mestrado Integrado (37 respostas)</c:v>
                </c:pt>
                <c:pt idx="2">
                  <c:v>1.º Ciclo (108 respostas)</c:v>
                </c:pt>
                <c:pt idx="3">
                  <c:v>FCUL (244 respostas)</c:v>
                </c:pt>
              </c:strCache>
            </c:strRef>
          </c:cat>
          <c:val>
            <c:numRef>
              <c:f>TEAF_Res!$D$34:$D$37</c:f>
              <c:numCache>
                <c:formatCode>0.0%</c:formatCode>
                <c:ptCount val="4"/>
                <c:pt idx="0">
                  <c:v>0.79797979797979801</c:v>
                </c:pt>
                <c:pt idx="1">
                  <c:v>0.64864864864864868</c:v>
                </c:pt>
                <c:pt idx="2">
                  <c:v>0.68518518518518523</c:v>
                </c:pt>
                <c:pt idx="3">
                  <c:v>0.72540983606557374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EF0-48C1-8E33-59F841528FF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411192824"/>
        <c:axId val="411774880"/>
      </c:barChart>
      <c:catAx>
        <c:axId val="4111928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1774880"/>
        <c:crosses val="autoZero"/>
        <c:auto val="1"/>
        <c:lblAlgn val="ctr"/>
        <c:lblOffset val="100"/>
        <c:noMultiLvlLbl val="0"/>
      </c:catAx>
      <c:valAx>
        <c:axId val="411774880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4111928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Distribuição dos diplomados,</a:t>
            </a:r>
            <a:r>
              <a:rPr lang="en-US" sz="2400"/>
              <a:t> por grau </a:t>
            </a:r>
            <a:endParaRPr lang="pt-PT" sz="24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Diplomados_grau_sexo!$C$2</c:f>
              <c:strCache>
                <c:ptCount val="1"/>
                <c:pt idx="0">
                  <c:v>Diplomados por Grau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564-46CF-AF1C-616866D3196F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564-46CF-AF1C-616866D3196F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2564-46CF-AF1C-616866D3196F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Diplomados_grau_sexo!$B$3:$B$5</c:f>
              <c:strCache>
                <c:ptCount val="3"/>
                <c:pt idx="0">
                  <c:v>1.º Ciclo</c:v>
                </c:pt>
                <c:pt idx="1">
                  <c:v>Mestrado Integrado</c:v>
                </c:pt>
                <c:pt idx="2">
                  <c:v>2.º Ciclo</c:v>
                </c:pt>
              </c:strCache>
            </c:strRef>
          </c:cat>
          <c:val>
            <c:numRef>
              <c:f>Diplomados_grau_sexo!$C$3:$C$5</c:f>
              <c:numCache>
                <c:formatCode>General</c:formatCode>
                <c:ptCount val="3"/>
                <c:pt idx="0">
                  <c:v>216</c:v>
                </c:pt>
                <c:pt idx="1">
                  <c:v>41</c:v>
                </c:pt>
                <c:pt idx="2">
                  <c:v>114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2564-46CF-AF1C-616866D3196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Taxa de emprego na área de formação, por situação face ao emprego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TEAF_Res!$D$18</c:f>
              <c:strCache>
                <c:ptCount val="1"/>
                <c:pt idx="0">
                  <c:v>Sim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TEAF_Res!$B$19:$B$23</c:f>
              <c:strCache>
                <c:ptCount val="5"/>
                <c:pt idx="0">
                  <c:v>Bolseiro (P. ex., bolsas para prosseguimento de estudos ou de investigação) (54 respostas)</c:v>
                </c:pt>
                <c:pt idx="1">
                  <c:v>Estagiário (Estágio remunerado) (24 respostas)</c:v>
                </c:pt>
                <c:pt idx="2">
                  <c:v>Trabalhador por conta própria com funcionários a cargo (Empresário) (3 respostas)</c:v>
                </c:pt>
                <c:pt idx="3">
                  <c:v>Trabalhador por conta própria sem funcionários a cargo (Trabalhador independente/Profissional liberal/Recibos verdes) (4 respostas)</c:v>
                </c:pt>
                <c:pt idx="4">
                  <c:v>Trabalhador por conta de outrem (159 respostas)</c:v>
                </c:pt>
              </c:strCache>
            </c:strRef>
          </c:cat>
          <c:val>
            <c:numRef>
              <c:f>TEAF_Res!$D$19:$D$23</c:f>
              <c:numCache>
                <c:formatCode>0.0%</c:formatCode>
                <c:ptCount val="5"/>
                <c:pt idx="0">
                  <c:v>0.90740740740740744</c:v>
                </c:pt>
                <c:pt idx="1">
                  <c:v>0.70833333333333337</c:v>
                </c:pt>
                <c:pt idx="2">
                  <c:v>0.33333333333333331</c:v>
                </c:pt>
                <c:pt idx="3">
                  <c:v>0.75</c:v>
                </c:pt>
                <c:pt idx="4" formatCode="0%">
                  <c:v>0.67295597484276726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7C1-4960-93AB-C245E65A40C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411772528"/>
        <c:axId val="411778016"/>
        <c:extLst xmlns:c16r2="http://schemas.microsoft.com/office/drawing/2015/06/chart"/>
      </c:barChart>
      <c:catAx>
        <c:axId val="4117725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1778016"/>
        <c:crosses val="autoZero"/>
        <c:auto val="1"/>
        <c:lblAlgn val="ctr"/>
        <c:lblOffset val="100"/>
        <c:noMultiLvlLbl val="0"/>
      </c:catAx>
      <c:valAx>
        <c:axId val="411778016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4117725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Internacionalização dos trabalhadores, por grau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Internacionalização2!$I$8</c:f>
              <c:strCache>
                <c:ptCount val="1"/>
                <c:pt idx="0">
                  <c:v>Estrangeiro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Internacionalização2!$H$9:$H$12</c:f>
              <c:strCache>
                <c:ptCount val="4"/>
                <c:pt idx="0">
                  <c:v>FCUL (242 respostas)</c:v>
                </c:pt>
                <c:pt idx="1">
                  <c:v>1.º Ciclo (106 respostas)</c:v>
                </c:pt>
                <c:pt idx="2">
                  <c:v>Mestrado Integrado (37 respostas)</c:v>
                </c:pt>
                <c:pt idx="3">
                  <c:v>2.º Ciclo (99 respostas)</c:v>
                </c:pt>
              </c:strCache>
            </c:strRef>
          </c:cat>
          <c:val>
            <c:numRef>
              <c:f>Internacionalização2!$I$9:$I$12</c:f>
              <c:numCache>
                <c:formatCode>0.0%</c:formatCode>
                <c:ptCount val="4"/>
                <c:pt idx="0">
                  <c:v>0.11983471074380166</c:v>
                </c:pt>
                <c:pt idx="1">
                  <c:v>6.6037735849056603E-2</c:v>
                </c:pt>
                <c:pt idx="2">
                  <c:v>0.13513513513513514</c:v>
                </c:pt>
                <c:pt idx="3">
                  <c:v>0.17171717171717171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6C5-4EE8-AC6E-C2E60800662A}"/>
            </c:ext>
          </c:extLst>
        </c:ser>
        <c:ser>
          <c:idx val="1"/>
          <c:order val="1"/>
          <c:tx>
            <c:strRef>
              <c:f>Internacionalização2!$J$8</c:f>
              <c:strCache>
                <c:ptCount val="1"/>
                <c:pt idx="0">
                  <c:v>Portugal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Internacionalização2!$H$9:$H$12</c:f>
              <c:strCache>
                <c:ptCount val="4"/>
                <c:pt idx="0">
                  <c:v>FCUL (242 respostas)</c:v>
                </c:pt>
                <c:pt idx="1">
                  <c:v>1.º Ciclo (106 respostas)</c:v>
                </c:pt>
                <c:pt idx="2">
                  <c:v>Mestrado Integrado (37 respostas)</c:v>
                </c:pt>
                <c:pt idx="3">
                  <c:v>2.º Ciclo (99 respostas)</c:v>
                </c:pt>
              </c:strCache>
            </c:strRef>
          </c:cat>
          <c:val>
            <c:numRef>
              <c:f>Internacionalização2!$J$9:$J$12</c:f>
              <c:numCache>
                <c:formatCode>0.0%</c:formatCode>
                <c:ptCount val="4"/>
                <c:pt idx="0">
                  <c:v>0.8801652892561983</c:v>
                </c:pt>
                <c:pt idx="1">
                  <c:v>0.93396226415094341</c:v>
                </c:pt>
                <c:pt idx="2">
                  <c:v>0.86486486486486491</c:v>
                </c:pt>
                <c:pt idx="3">
                  <c:v>0.82828282828282829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6C5-4EE8-AC6E-C2E60800662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411777232"/>
        <c:axId val="411774096"/>
      </c:barChart>
      <c:catAx>
        <c:axId val="4117772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1774096"/>
        <c:crosses val="autoZero"/>
        <c:auto val="1"/>
        <c:lblAlgn val="ctr"/>
        <c:lblOffset val="100"/>
        <c:noMultiLvlLbl val="0"/>
      </c:catAx>
      <c:valAx>
        <c:axId val="411774096"/>
        <c:scaling>
          <c:orientation val="minMax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4117772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Internacionalização dos trabalhadores, por situação face ao emprego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Internacionalização2!$I$35</c:f>
              <c:strCache>
                <c:ptCount val="1"/>
                <c:pt idx="0">
                  <c:v>Estrangeiro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Internacionalização2!$H$36:$H$40</c:f>
              <c:strCache>
                <c:ptCount val="5"/>
                <c:pt idx="0">
                  <c:v>Trabalhador por conta de outrem (158 respostas)</c:v>
                </c:pt>
                <c:pt idx="1">
                  <c:v>Trabalhador por conta própria sem funcionários a cargo (Trabalhador independente/Profissional liberal/Recibos verdes) (4 respostas)</c:v>
                </c:pt>
                <c:pt idx="2">
                  <c:v>Trabalhador por conta própria com funcionários a cargo (Empresário) (3 respostas)</c:v>
                </c:pt>
                <c:pt idx="3">
                  <c:v>Estagiário (Estágio remunerado) (24 respostas)</c:v>
                </c:pt>
                <c:pt idx="4">
                  <c:v>Bolseiro (P. ex., bolsas para prosseguimento de estudos ou de investigação) (53 respostas)</c:v>
                </c:pt>
              </c:strCache>
            </c:strRef>
          </c:cat>
          <c:val>
            <c:numRef>
              <c:f>Internacionalização2!$I$36:$I$40</c:f>
              <c:numCache>
                <c:formatCode>0.0%</c:formatCode>
                <c:ptCount val="5"/>
                <c:pt idx="0">
                  <c:v>9.49367088607595E-2</c:v>
                </c:pt>
                <c:pt idx="1">
                  <c:v>0.25</c:v>
                </c:pt>
                <c:pt idx="4">
                  <c:v>0.24528301886792453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B22-476E-A408-C93AE64317A2}"/>
            </c:ext>
          </c:extLst>
        </c:ser>
        <c:ser>
          <c:idx val="1"/>
          <c:order val="1"/>
          <c:tx>
            <c:strRef>
              <c:f>Internacionalização2!$J$35</c:f>
              <c:strCache>
                <c:ptCount val="1"/>
                <c:pt idx="0">
                  <c:v>Portugal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Internacionalização2!$H$36:$H$40</c:f>
              <c:strCache>
                <c:ptCount val="5"/>
                <c:pt idx="0">
                  <c:v>Trabalhador por conta de outrem (158 respostas)</c:v>
                </c:pt>
                <c:pt idx="1">
                  <c:v>Trabalhador por conta própria sem funcionários a cargo (Trabalhador independente/Profissional liberal/Recibos verdes) (4 respostas)</c:v>
                </c:pt>
                <c:pt idx="2">
                  <c:v>Trabalhador por conta própria com funcionários a cargo (Empresário) (3 respostas)</c:v>
                </c:pt>
                <c:pt idx="3">
                  <c:v>Estagiário (Estágio remunerado) (24 respostas)</c:v>
                </c:pt>
                <c:pt idx="4">
                  <c:v>Bolseiro (P. ex., bolsas para prosseguimento de estudos ou de investigação) (53 respostas)</c:v>
                </c:pt>
              </c:strCache>
            </c:strRef>
          </c:cat>
          <c:val>
            <c:numRef>
              <c:f>Internacionalização2!$J$36:$J$40</c:f>
              <c:numCache>
                <c:formatCode>0.0%</c:formatCode>
                <c:ptCount val="5"/>
                <c:pt idx="0">
                  <c:v>0.90506329113924056</c:v>
                </c:pt>
                <c:pt idx="1">
                  <c:v>0.75</c:v>
                </c:pt>
                <c:pt idx="2">
                  <c:v>1</c:v>
                </c:pt>
                <c:pt idx="3">
                  <c:v>1</c:v>
                </c:pt>
                <c:pt idx="4">
                  <c:v>0.75471698113207553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B22-476E-A408-C93AE64317A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411777624"/>
        <c:axId val="411773312"/>
      </c:barChart>
      <c:catAx>
        <c:axId val="4117776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1773312"/>
        <c:crosses val="autoZero"/>
        <c:auto val="1"/>
        <c:lblAlgn val="ctr"/>
        <c:lblOffset val="100"/>
        <c:noMultiLvlLbl val="0"/>
      </c:catAx>
      <c:valAx>
        <c:axId val="411773312"/>
        <c:scaling>
          <c:orientation val="minMax"/>
          <c:max val="1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411777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Opinião_FCUL!$C$19</c:f>
              <c:strCache>
                <c:ptCount val="1"/>
                <c:pt idx="0">
                  <c:v>Excelente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2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270A-4B68-A82D-A1533DC9AE9D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Opinião_FCUL!$B$20:$B$23</c:f>
              <c:strCache>
                <c:ptCount val="4"/>
                <c:pt idx="0">
                  <c:v>FCUL (371 respostas)</c:v>
                </c:pt>
                <c:pt idx="1">
                  <c:v>1.º Ciclo (219 respostas)</c:v>
                </c:pt>
                <c:pt idx="2">
                  <c:v>Mestrado Integrado (42 respostas)</c:v>
                </c:pt>
                <c:pt idx="3">
                  <c:v>2.º Ciclo (110 respostas)</c:v>
                </c:pt>
              </c:strCache>
            </c:strRef>
          </c:cat>
          <c:val>
            <c:numRef>
              <c:f>Opinião_FCUL!$C$20:$C$23</c:f>
              <c:numCache>
                <c:formatCode>0.0%</c:formatCode>
                <c:ptCount val="4"/>
                <c:pt idx="0">
                  <c:v>7.277628032345014E-2</c:v>
                </c:pt>
                <c:pt idx="1">
                  <c:v>7.7625570776255703E-2</c:v>
                </c:pt>
                <c:pt idx="2">
                  <c:v>2.3809523809523808E-2</c:v>
                </c:pt>
                <c:pt idx="3">
                  <c:v>8.1818181818181818E-2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70A-4B68-A82D-A1533DC9AE9D}"/>
            </c:ext>
          </c:extLst>
        </c:ser>
        <c:ser>
          <c:idx val="1"/>
          <c:order val="1"/>
          <c:tx>
            <c:strRef>
              <c:f>Opinião_FCUL!$D$19</c:f>
              <c:strCache>
                <c:ptCount val="1"/>
                <c:pt idx="0">
                  <c:v>Muito boa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Opinião_FCUL!$B$20:$B$23</c:f>
              <c:strCache>
                <c:ptCount val="4"/>
                <c:pt idx="0">
                  <c:v>FCUL (371 respostas)</c:v>
                </c:pt>
                <c:pt idx="1">
                  <c:v>1.º Ciclo (219 respostas)</c:v>
                </c:pt>
                <c:pt idx="2">
                  <c:v>Mestrado Integrado (42 respostas)</c:v>
                </c:pt>
                <c:pt idx="3">
                  <c:v>2.º Ciclo (110 respostas)</c:v>
                </c:pt>
              </c:strCache>
            </c:strRef>
          </c:cat>
          <c:val>
            <c:numRef>
              <c:f>Opinião_FCUL!$D$20:$D$23</c:f>
              <c:numCache>
                <c:formatCode>0.0%</c:formatCode>
                <c:ptCount val="4"/>
                <c:pt idx="0">
                  <c:v>0.44474393530997303</c:v>
                </c:pt>
                <c:pt idx="1">
                  <c:v>0.42922374429223742</c:v>
                </c:pt>
                <c:pt idx="2">
                  <c:v>0.45238095238095238</c:v>
                </c:pt>
                <c:pt idx="3">
                  <c:v>0.47272727272727272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270A-4B68-A82D-A1533DC9AE9D}"/>
            </c:ext>
          </c:extLst>
        </c:ser>
        <c:ser>
          <c:idx val="2"/>
          <c:order val="2"/>
          <c:tx>
            <c:strRef>
              <c:f>Opinião_FCUL!$E$19</c:f>
              <c:strCache>
                <c:ptCount val="1"/>
                <c:pt idx="0">
                  <c:v>Boa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Opinião_FCUL!$B$20:$B$23</c:f>
              <c:strCache>
                <c:ptCount val="4"/>
                <c:pt idx="0">
                  <c:v>FCUL (371 respostas)</c:v>
                </c:pt>
                <c:pt idx="1">
                  <c:v>1.º Ciclo (219 respostas)</c:v>
                </c:pt>
                <c:pt idx="2">
                  <c:v>Mestrado Integrado (42 respostas)</c:v>
                </c:pt>
                <c:pt idx="3">
                  <c:v>2.º Ciclo (110 respostas)</c:v>
                </c:pt>
              </c:strCache>
            </c:strRef>
          </c:cat>
          <c:val>
            <c:numRef>
              <c:f>Opinião_FCUL!$E$20:$E$23</c:f>
              <c:numCache>
                <c:formatCode>0.0%</c:formatCode>
                <c:ptCount val="4"/>
                <c:pt idx="0">
                  <c:v>0.35040431266846361</c:v>
                </c:pt>
                <c:pt idx="1">
                  <c:v>0.36073059360730592</c:v>
                </c:pt>
                <c:pt idx="2">
                  <c:v>0.38095238095238093</c:v>
                </c:pt>
                <c:pt idx="3">
                  <c:v>0.31818181818181818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270A-4B68-A82D-A1533DC9AE9D}"/>
            </c:ext>
          </c:extLst>
        </c:ser>
        <c:ser>
          <c:idx val="3"/>
          <c:order val="3"/>
          <c:tx>
            <c:strRef>
              <c:f>Opinião_FCUL!$F$19</c:f>
              <c:strCache>
                <c:ptCount val="1"/>
                <c:pt idx="0">
                  <c:v>Suficiente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Opinião_FCUL!$B$20:$B$23</c:f>
              <c:strCache>
                <c:ptCount val="4"/>
                <c:pt idx="0">
                  <c:v>FCUL (371 respostas)</c:v>
                </c:pt>
                <c:pt idx="1">
                  <c:v>1.º Ciclo (219 respostas)</c:v>
                </c:pt>
                <c:pt idx="2">
                  <c:v>Mestrado Integrado (42 respostas)</c:v>
                </c:pt>
                <c:pt idx="3">
                  <c:v>2.º Ciclo (110 respostas)</c:v>
                </c:pt>
              </c:strCache>
            </c:strRef>
          </c:cat>
          <c:val>
            <c:numRef>
              <c:f>Opinião_FCUL!$F$20:$F$23</c:f>
              <c:numCache>
                <c:formatCode>0.0%</c:formatCode>
                <c:ptCount val="4"/>
                <c:pt idx="0">
                  <c:v>0.1078167115902965</c:v>
                </c:pt>
                <c:pt idx="1">
                  <c:v>0.1095890410958904</c:v>
                </c:pt>
                <c:pt idx="2">
                  <c:v>9.5238095238095233E-2</c:v>
                </c:pt>
                <c:pt idx="3">
                  <c:v>0.10909090909090909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270A-4B68-A82D-A1533DC9AE9D}"/>
            </c:ext>
          </c:extLst>
        </c:ser>
        <c:ser>
          <c:idx val="4"/>
          <c:order val="4"/>
          <c:tx>
            <c:strRef>
              <c:f>Opinião_FCUL!$G$19</c:f>
              <c:strCache>
                <c:ptCount val="1"/>
                <c:pt idx="0">
                  <c:v>Medíocre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Opinião_FCUL!$B$20:$B$23</c:f>
              <c:strCache>
                <c:ptCount val="4"/>
                <c:pt idx="0">
                  <c:v>FCUL (371 respostas)</c:v>
                </c:pt>
                <c:pt idx="1">
                  <c:v>1.º Ciclo (219 respostas)</c:v>
                </c:pt>
                <c:pt idx="2">
                  <c:v>Mestrado Integrado (42 respostas)</c:v>
                </c:pt>
                <c:pt idx="3">
                  <c:v>2.º Ciclo (110 respostas)</c:v>
                </c:pt>
              </c:strCache>
            </c:strRef>
          </c:cat>
          <c:val>
            <c:numRef>
              <c:f>Opinião_FCUL!$G$20:$G$23</c:f>
              <c:numCache>
                <c:formatCode>0.0%</c:formatCode>
                <c:ptCount val="4"/>
                <c:pt idx="0">
                  <c:v>2.4258760107816711E-2</c:v>
                </c:pt>
                <c:pt idx="1">
                  <c:v>2.2831050228310501E-2</c:v>
                </c:pt>
                <c:pt idx="2">
                  <c:v>4.7619047619047616E-2</c:v>
                </c:pt>
                <c:pt idx="3">
                  <c:v>1.8181818181818181E-2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270A-4B68-A82D-A1533DC9AE9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411773704"/>
        <c:axId val="411771352"/>
      </c:barChart>
      <c:catAx>
        <c:axId val="41177370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1771352"/>
        <c:crosses val="autoZero"/>
        <c:auto val="1"/>
        <c:lblAlgn val="ctr"/>
        <c:lblOffset val="100"/>
        <c:noMultiLvlLbl val="0"/>
      </c:catAx>
      <c:valAx>
        <c:axId val="411771352"/>
        <c:scaling>
          <c:orientation val="minMax"/>
          <c:max val="1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411773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bg1"/>
          </a:solidFill>
        </a:defRPr>
      </a:pPr>
      <a:endParaRPr lang="pt-PT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Opinião_FCUL!$C$51</c:f>
              <c:strCache>
                <c:ptCount val="1"/>
                <c:pt idx="0">
                  <c:v>Totalmente adequada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Opinião_FCUL!$B$52:$B$55</c:f>
              <c:strCache>
                <c:ptCount val="4"/>
                <c:pt idx="0">
                  <c:v>FCUL (350 respostas)</c:v>
                </c:pt>
                <c:pt idx="1">
                  <c:v>1.º Ciclo (201 respostas)</c:v>
                </c:pt>
                <c:pt idx="2">
                  <c:v>Mestrado Integrado (41 respostas)</c:v>
                </c:pt>
                <c:pt idx="3">
                  <c:v>2.º Ciclo (108 respostas)</c:v>
                </c:pt>
              </c:strCache>
            </c:strRef>
          </c:cat>
          <c:val>
            <c:numRef>
              <c:f>Opinião_FCUL!$C$52:$C$55</c:f>
              <c:numCache>
                <c:formatCode>0.0%</c:formatCode>
                <c:ptCount val="4"/>
                <c:pt idx="0">
                  <c:v>5.1428571428571428E-2</c:v>
                </c:pt>
                <c:pt idx="1">
                  <c:v>5.9701492537313432E-2</c:v>
                </c:pt>
                <c:pt idx="3">
                  <c:v>5.5555555555555552E-2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3EA-4B5D-95EF-3A1F850478BC}"/>
            </c:ext>
          </c:extLst>
        </c:ser>
        <c:ser>
          <c:idx val="1"/>
          <c:order val="1"/>
          <c:tx>
            <c:strRef>
              <c:f>Opinião_FCUL!$D$51</c:f>
              <c:strCache>
                <c:ptCount val="1"/>
                <c:pt idx="0">
                  <c:v>Muito adequada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Opinião_FCUL!$B$52:$B$55</c:f>
              <c:strCache>
                <c:ptCount val="4"/>
                <c:pt idx="0">
                  <c:v>FCUL (350 respostas)</c:v>
                </c:pt>
                <c:pt idx="1">
                  <c:v>1.º Ciclo (201 respostas)</c:v>
                </c:pt>
                <c:pt idx="2">
                  <c:v>Mestrado Integrado (41 respostas)</c:v>
                </c:pt>
                <c:pt idx="3">
                  <c:v>2.º Ciclo (108 respostas)</c:v>
                </c:pt>
              </c:strCache>
            </c:strRef>
          </c:cat>
          <c:val>
            <c:numRef>
              <c:f>Opinião_FCUL!$D$52:$D$55</c:f>
              <c:numCache>
                <c:formatCode>0.0%</c:formatCode>
                <c:ptCount val="4"/>
                <c:pt idx="0">
                  <c:v>0.36857142857142855</c:v>
                </c:pt>
                <c:pt idx="1">
                  <c:v>0.32338308457711445</c:v>
                </c:pt>
                <c:pt idx="2">
                  <c:v>0.41463414634146339</c:v>
                </c:pt>
                <c:pt idx="3">
                  <c:v>0.43518518518518517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3EA-4B5D-95EF-3A1F850478BC}"/>
            </c:ext>
          </c:extLst>
        </c:ser>
        <c:ser>
          <c:idx val="2"/>
          <c:order val="2"/>
          <c:tx>
            <c:strRef>
              <c:f>Opinião_FCUL!$E$51</c:f>
              <c:strCache>
                <c:ptCount val="1"/>
                <c:pt idx="0">
                  <c:v>Razoavelmente adequada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Opinião_FCUL!$B$52:$B$55</c:f>
              <c:strCache>
                <c:ptCount val="4"/>
                <c:pt idx="0">
                  <c:v>FCUL (350 respostas)</c:v>
                </c:pt>
                <c:pt idx="1">
                  <c:v>1.º Ciclo (201 respostas)</c:v>
                </c:pt>
                <c:pt idx="2">
                  <c:v>Mestrado Integrado (41 respostas)</c:v>
                </c:pt>
                <c:pt idx="3">
                  <c:v>2.º Ciclo (108 respostas)</c:v>
                </c:pt>
              </c:strCache>
            </c:strRef>
          </c:cat>
          <c:val>
            <c:numRef>
              <c:f>Opinião_FCUL!$E$52:$E$55</c:f>
              <c:numCache>
                <c:formatCode>0.0%</c:formatCode>
                <c:ptCount val="4"/>
                <c:pt idx="0">
                  <c:v>0.43428571428571427</c:v>
                </c:pt>
                <c:pt idx="1">
                  <c:v>0.44278606965174128</c:v>
                </c:pt>
                <c:pt idx="2">
                  <c:v>0.48780487804878048</c:v>
                </c:pt>
                <c:pt idx="3">
                  <c:v>0.39814814814814814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13EA-4B5D-95EF-3A1F850478BC}"/>
            </c:ext>
          </c:extLst>
        </c:ser>
        <c:ser>
          <c:idx val="3"/>
          <c:order val="3"/>
          <c:tx>
            <c:strRef>
              <c:f>Opinião_FCUL!$F$51</c:f>
              <c:strCache>
                <c:ptCount val="1"/>
                <c:pt idx="0">
                  <c:v>Pouco adequada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Opinião_FCUL!$B$52:$B$55</c:f>
              <c:strCache>
                <c:ptCount val="4"/>
                <c:pt idx="0">
                  <c:v>FCUL (350 respostas)</c:v>
                </c:pt>
                <c:pt idx="1">
                  <c:v>1.º Ciclo (201 respostas)</c:v>
                </c:pt>
                <c:pt idx="2">
                  <c:v>Mestrado Integrado (41 respostas)</c:v>
                </c:pt>
                <c:pt idx="3">
                  <c:v>2.º Ciclo (108 respostas)</c:v>
                </c:pt>
              </c:strCache>
            </c:strRef>
          </c:cat>
          <c:val>
            <c:numRef>
              <c:f>Opinião_FCUL!$F$52:$F$55</c:f>
              <c:numCache>
                <c:formatCode>0.0%</c:formatCode>
                <c:ptCount val="4"/>
                <c:pt idx="0">
                  <c:v>0.11142857142857143</c:v>
                </c:pt>
                <c:pt idx="1">
                  <c:v>0.13930348258706468</c:v>
                </c:pt>
                <c:pt idx="2">
                  <c:v>9.7560975609756101E-2</c:v>
                </c:pt>
                <c:pt idx="3">
                  <c:v>6.4814814814814811E-2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13EA-4B5D-95EF-3A1F850478BC}"/>
            </c:ext>
          </c:extLst>
        </c:ser>
        <c:ser>
          <c:idx val="4"/>
          <c:order val="4"/>
          <c:tx>
            <c:strRef>
              <c:f>Opinião_FCUL!$G$51</c:f>
              <c:strCache>
                <c:ptCount val="1"/>
                <c:pt idx="0">
                  <c:v>Inadequada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Opinião_FCUL!$B$52:$B$55</c:f>
              <c:strCache>
                <c:ptCount val="4"/>
                <c:pt idx="0">
                  <c:v>FCUL (350 respostas)</c:v>
                </c:pt>
                <c:pt idx="1">
                  <c:v>1.º Ciclo (201 respostas)</c:v>
                </c:pt>
                <c:pt idx="2">
                  <c:v>Mestrado Integrado (41 respostas)</c:v>
                </c:pt>
                <c:pt idx="3">
                  <c:v>2.º Ciclo (108 respostas)</c:v>
                </c:pt>
              </c:strCache>
            </c:strRef>
          </c:cat>
          <c:val>
            <c:numRef>
              <c:f>Opinião_FCUL!$G$52:$G$55</c:f>
              <c:numCache>
                <c:formatCode>0.0%</c:formatCode>
                <c:ptCount val="4"/>
                <c:pt idx="0">
                  <c:v>3.4285714285714287E-2</c:v>
                </c:pt>
                <c:pt idx="1">
                  <c:v>3.482587064676617E-2</c:v>
                </c:pt>
                <c:pt idx="3">
                  <c:v>4.6296296296296294E-2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13EA-4B5D-95EF-3A1F850478B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411776448"/>
        <c:axId val="411774488"/>
      </c:barChart>
      <c:catAx>
        <c:axId val="41177644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1774488"/>
        <c:crosses val="autoZero"/>
        <c:auto val="1"/>
        <c:lblAlgn val="ctr"/>
        <c:lblOffset val="100"/>
        <c:noMultiLvlLbl val="0"/>
      </c:catAx>
      <c:valAx>
        <c:axId val="411774488"/>
        <c:scaling>
          <c:orientation val="minMax"/>
          <c:max val="1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411776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bg1"/>
          </a:solidFill>
        </a:defRPr>
      </a:pPr>
      <a:endParaRPr lang="pt-PT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Opinião_FCUL!$C$84</c:f>
              <c:strCache>
                <c:ptCount val="1"/>
                <c:pt idx="0">
                  <c:v>Totalmente satisfeito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Opinião_FCUL!$B$85:$B$88</c:f>
              <c:strCache>
                <c:ptCount val="4"/>
                <c:pt idx="0">
                  <c:v>FCUL (336 respostas)</c:v>
                </c:pt>
                <c:pt idx="1">
                  <c:v>1.º Ciclo (195 respostas)</c:v>
                </c:pt>
                <c:pt idx="2">
                  <c:v>Mestrado Integrado (39 respostas)</c:v>
                </c:pt>
                <c:pt idx="3">
                  <c:v>2.º Ciclo (102 respostas)</c:v>
                </c:pt>
              </c:strCache>
            </c:strRef>
          </c:cat>
          <c:val>
            <c:numRef>
              <c:f>Opinião_FCUL!$C$85:$C$88</c:f>
              <c:numCache>
                <c:formatCode>0.0%</c:formatCode>
                <c:ptCount val="4"/>
                <c:pt idx="0">
                  <c:v>7.4404761904761904E-2</c:v>
                </c:pt>
                <c:pt idx="1">
                  <c:v>6.6666666666666666E-2</c:v>
                </c:pt>
                <c:pt idx="2">
                  <c:v>7.6923076923076927E-2</c:v>
                </c:pt>
                <c:pt idx="3">
                  <c:v>8.8235294117647065E-2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694-4E31-94FC-F55F26D322AC}"/>
            </c:ext>
          </c:extLst>
        </c:ser>
        <c:ser>
          <c:idx val="1"/>
          <c:order val="1"/>
          <c:tx>
            <c:strRef>
              <c:f>Opinião_FCUL!$D$84</c:f>
              <c:strCache>
                <c:ptCount val="1"/>
                <c:pt idx="0">
                  <c:v>Muito satisfeito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Opinião_FCUL!$B$85:$B$88</c:f>
              <c:strCache>
                <c:ptCount val="4"/>
                <c:pt idx="0">
                  <c:v>FCUL (336 respostas)</c:v>
                </c:pt>
                <c:pt idx="1">
                  <c:v>1.º Ciclo (195 respostas)</c:v>
                </c:pt>
                <c:pt idx="2">
                  <c:v>Mestrado Integrado (39 respostas)</c:v>
                </c:pt>
                <c:pt idx="3">
                  <c:v>2.º Ciclo (102 respostas)</c:v>
                </c:pt>
              </c:strCache>
            </c:strRef>
          </c:cat>
          <c:val>
            <c:numRef>
              <c:f>Opinião_FCUL!$D$85:$D$88</c:f>
              <c:numCache>
                <c:formatCode>0.0%</c:formatCode>
                <c:ptCount val="4"/>
                <c:pt idx="0">
                  <c:v>0.44345238095238093</c:v>
                </c:pt>
                <c:pt idx="1">
                  <c:v>0.42051282051282052</c:v>
                </c:pt>
                <c:pt idx="2">
                  <c:v>0.46153846153846156</c:v>
                </c:pt>
                <c:pt idx="3">
                  <c:v>0.48039215686274511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694-4E31-94FC-F55F26D322AC}"/>
            </c:ext>
          </c:extLst>
        </c:ser>
        <c:ser>
          <c:idx val="2"/>
          <c:order val="2"/>
          <c:tx>
            <c:strRef>
              <c:f>Opinião_FCUL!$E$84</c:f>
              <c:strCache>
                <c:ptCount val="1"/>
                <c:pt idx="0">
                  <c:v>Razoavelmente satisfeito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Opinião_FCUL!$B$85:$B$88</c:f>
              <c:strCache>
                <c:ptCount val="4"/>
                <c:pt idx="0">
                  <c:v>FCUL (336 respostas)</c:v>
                </c:pt>
                <c:pt idx="1">
                  <c:v>1.º Ciclo (195 respostas)</c:v>
                </c:pt>
                <c:pt idx="2">
                  <c:v>Mestrado Integrado (39 respostas)</c:v>
                </c:pt>
                <c:pt idx="3">
                  <c:v>2.º Ciclo (102 respostas)</c:v>
                </c:pt>
              </c:strCache>
            </c:strRef>
          </c:cat>
          <c:val>
            <c:numRef>
              <c:f>Opinião_FCUL!$E$85:$E$88</c:f>
              <c:numCache>
                <c:formatCode>0.0%</c:formatCode>
                <c:ptCount val="4"/>
                <c:pt idx="0">
                  <c:v>0.35416666666666669</c:v>
                </c:pt>
                <c:pt idx="1">
                  <c:v>0.36410256410256409</c:v>
                </c:pt>
                <c:pt idx="2">
                  <c:v>0.41025641025641024</c:v>
                </c:pt>
                <c:pt idx="3">
                  <c:v>0.31372549019607843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694-4E31-94FC-F55F26D322AC}"/>
            </c:ext>
          </c:extLst>
        </c:ser>
        <c:ser>
          <c:idx val="3"/>
          <c:order val="3"/>
          <c:tx>
            <c:strRef>
              <c:f>Opinião_FCUL!$F$84</c:f>
              <c:strCache>
                <c:ptCount val="1"/>
                <c:pt idx="0">
                  <c:v>Insatisfeito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Opinião_FCUL!$B$85:$B$88</c:f>
              <c:strCache>
                <c:ptCount val="4"/>
                <c:pt idx="0">
                  <c:v>FCUL (336 respostas)</c:v>
                </c:pt>
                <c:pt idx="1">
                  <c:v>1.º Ciclo (195 respostas)</c:v>
                </c:pt>
                <c:pt idx="2">
                  <c:v>Mestrado Integrado (39 respostas)</c:v>
                </c:pt>
                <c:pt idx="3">
                  <c:v>2.º Ciclo (102 respostas)</c:v>
                </c:pt>
              </c:strCache>
            </c:strRef>
          </c:cat>
          <c:val>
            <c:numRef>
              <c:f>Opinião_FCUL!$F$85:$F$88</c:f>
              <c:numCache>
                <c:formatCode>0.0%</c:formatCode>
                <c:ptCount val="4"/>
                <c:pt idx="0">
                  <c:v>7.7380952380952384E-2</c:v>
                </c:pt>
                <c:pt idx="1">
                  <c:v>9.2307692307692313E-2</c:v>
                </c:pt>
                <c:pt idx="2">
                  <c:v>2.564102564102564E-2</c:v>
                </c:pt>
                <c:pt idx="3">
                  <c:v>6.8627450980392163E-2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9694-4E31-94FC-F55F26D322AC}"/>
            </c:ext>
          </c:extLst>
        </c:ser>
        <c:ser>
          <c:idx val="4"/>
          <c:order val="4"/>
          <c:tx>
            <c:strRef>
              <c:f>Opinião_FCUL!$G$84</c:f>
              <c:strCache>
                <c:ptCount val="1"/>
                <c:pt idx="0">
                  <c:v>Muito Insatisfeito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Opinião_FCUL!$B$85:$B$88</c:f>
              <c:strCache>
                <c:ptCount val="4"/>
                <c:pt idx="0">
                  <c:v>FCUL (336 respostas)</c:v>
                </c:pt>
                <c:pt idx="1">
                  <c:v>1.º Ciclo (195 respostas)</c:v>
                </c:pt>
                <c:pt idx="2">
                  <c:v>Mestrado Integrado (39 respostas)</c:v>
                </c:pt>
                <c:pt idx="3">
                  <c:v>2.º Ciclo (102 respostas)</c:v>
                </c:pt>
              </c:strCache>
            </c:strRef>
          </c:cat>
          <c:val>
            <c:numRef>
              <c:f>Opinião_FCUL!$G$85:$G$88</c:f>
              <c:numCache>
                <c:formatCode>0.0%</c:formatCode>
                <c:ptCount val="4"/>
                <c:pt idx="0">
                  <c:v>5.0595238095238096E-2</c:v>
                </c:pt>
                <c:pt idx="1">
                  <c:v>5.6410256410256411E-2</c:v>
                </c:pt>
                <c:pt idx="2">
                  <c:v>2.564102564102564E-2</c:v>
                </c:pt>
                <c:pt idx="3">
                  <c:v>4.9019607843137254E-2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9694-4E31-94FC-F55F26D322A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411775664"/>
        <c:axId val="411776056"/>
      </c:barChart>
      <c:catAx>
        <c:axId val="41177566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1776056"/>
        <c:crosses val="autoZero"/>
        <c:auto val="1"/>
        <c:lblAlgn val="ctr"/>
        <c:lblOffset val="100"/>
        <c:noMultiLvlLbl val="0"/>
      </c:catAx>
      <c:valAx>
        <c:axId val="411776056"/>
        <c:scaling>
          <c:orientation val="minMax"/>
          <c:max val="1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4117756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bg1"/>
          </a:solidFill>
        </a:defRPr>
      </a:pPr>
      <a:endParaRPr lang="pt-PT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Remuneração</a:t>
            </a:r>
            <a:r>
              <a:rPr lang="en-US" dirty="0"/>
              <a:t> </a:t>
            </a:r>
            <a:r>
              <a:rPr lang="en-US" dirty="0" err="1"/>
              <a:t>média</a:t>
            </a:r>
            <a:r>
              <a:rPr lang="en-US" dirty="0"/>
              <a:t> mensal </a:t>
            </a:r>
            <a:r>
              <a:rPr lang="en-US" dirty="0" err="1"/>
              <a:t>bruta</a:t>
            </a:r>
            <a:r>
              <a:rPr lang="en-US" dirty="0"/>
              <a:t> (base) e </a:t>
            </a:r>
            <a:r>
              <a:rPr lang="en-US" dirty="0" err="1"/>
              <a:t>Emprego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área</a:t>
            </a:r>
            <a:r>
              <a:rPr lang="en-US" dirty="0"/>
              <a:t> de </a:t>
            </a:r>
            <a:r>
              <a:rPr lang="en-US" dirty="0" err="1"/>
              <a:t>formação</a:t>
            </a:r>
            <a:endParaRPr lang="pt-PT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3E5-41E1-A6B2-DF42E074915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Salário_AF!$C$4:$D$4</c:f>
              <c:strCache>
                <c:ptCount val="2"/>
                <c:pt idx="0">
                  <c:v>Sim (153 respostas)</c:v>
                </c:pt>
                <c:pt idx="1">
                  <c:v>Não (49 respostas)</c:v>
                </c:pt>
              </c:strCache>
            </c:strRef>
          </c:cat>
          <c:val>
            <c:numRef>
              <c:f>Salário_AF!$C$8:$D$8</c:f>
              <c:numCache>
                <c:formatCode>#,##0.0\ "€"</c:formatCode>
                <c:ptCount val="2"/>
                <c:pt idx="0">
                  <c:v>1331.2296296296297</c:v>
                </c:pt>
                <c:pt idx="1">
                  <c:v>1188.2916666666667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3E5-41E1-A6B2-DF42E074915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413326280"/>
        <c:axId val="413322360"/>
      </c:barChart>
      <c:catAx>
        <c:axId val="41332628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3322360"/>
        <c:crosses val="autoZero"/>
        <c:auto val="1"/>
        <c:lblAlgn val="ctr"/>
        <c:lblOffset val="100"/>
        <c:noMultiLvlLbl val="0"/>
      </c:catAx>
      <c:valAx>
        <c:axId val="413322360"/>
        <c:scaling>
          <c:orientation val="minMax"/>
          <c:max val="1300"/>
          <c:min val="0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\ &quot;€&quot;" sourceLinked="1"/>
        <c:majorTickMark val="none"/>
        <c:minorTickMark val="none"/>
        <c:tickLblPos val="nextTo"/>
        <c:crossAx val="4133262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Remuneração</a:t>
            </a:r>
            <a:r>
              <a:rPr lang="en-US" dirty="0"/>
              <a:t> </a:t>
            </a:r>
            <a:r>
              <a:rPr lang="en-US" dirty="0" err="1"/>
              <a:t>média</a:t>
            </a:r>
            <a:r>
              <a:rPr lang="en-US" dirty="0"/>
              <a:t> mensal </a:t>
            </a:r>
            <a:r>
              <a:rPr lang="en-US" dirty="0" err="1"/>
              <a:t>bruta</a:t>
            </a:r>
            <a:r>
              <a:rPr lang="en-US" dirty="0"/>
              <a:t> (base) </a:t>
            </a:r>
            <a:r>
              <a:rPr lang="pt-PT" dirty="0"/>
              <a:t>e</a:t>
            </a:r>
            <a:r>
              <a:rPr lang="pt-PT" baseline="0" dirty="0"/>
              <a:t> </a:t>
            </a:r>
            <a:r>
              <a:rPr lang="en-US" dirty="0" err="1"/>
              <a:t>Emprego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área</a:t>
            </a:r>
            <a:r>
              <a:rPr lang="en-US" dirty="0"/>
              <a:t> de </a:t>
            </a:r>
            <a:r>
              <a:rPr lang="en-US" dirty="0" err="1"/>
              <a:t>formação</a:t>
            </a:r>
            <a:r>
              <a:rPr lang="en-US" dirty="0"/>
              <a:t>,</a:t>
            </a:r>
            <a:r>
              <a:rPr lang="pt-PT" baseline="0" dirty="0"/>
              <a:t> </a:t>
            </a:r>
            <a:r>
              <a:rPr lang="en-US" dirty="0"/>
              <a:t>por </a:t>
            </a:r>
            <a:r>
              <a:rPr lang="en-US" dirty="0" err="1"/>
              <a:t>grau</a:t>
            </a:r>
            <a:endParaRPr lang="pt-PT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Salário_AF!$C$41</c:f>
              <c:strCache>
                <c:ptCount val="1"/>
                <c:pt idx="0">
                  <c:v>Sim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Salário_AF!$B$42:$B$44</c:f>
              <c:strCache>
                <c:ptCount val="3"/>
                <c:pt idx="0">
                  <c:v>1.º Ciclo (73 respostas)</c:v>
                </c:pt>
                <c:pt idx="1">
                  <c:v>Mestrado Integrado (35 respostas)</c:v>
                </c:pt>
                <c:pt idx="2">
                  <c:v>2.º Ciclo (76 respostas)</c:v>
                </c:pt>
              </c:strCache>
            </c:strRef>
          </c:cat>
          <c:val>
            <c:numRef>
              <c:f>Salário_AF!$C$42:$C$44</c:f>
              <c:numCache>
                <c:formatCode>#,##0.0\ "€"</c:formatCode>
                <c:ptCount val="3"/>
                <c:pt idx="0">
                  <c:v>1219.98</c:v>
                </c:pt>
                <c:pt idx="1">
                  <c:v>1685.7826086956522</c:v>
                </c:pt>
                <c:pt idx="2">
                  <c:v>1289.4193548387098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E54-4FE4-8496-00C853D40ABA}"/>
            </c:ext>
          </c:extLst>
        </c:ser>
        <c:ser>
          <c:idx val="1"/>
          <c:order val="1"/>
          <c:tx>
            <c:strRef>
              <c:f>Salário_AF!$D$41</c:f>
              <c:strCache>
                <c:ptCount val="1"/>
                <c:pt idx="0">
                  <c:v>Não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Salário_AF!$B$42:$B$44</c:f>
              <c:strCache>
                <c:ptCount val="3"/>
                <c:pt idx="0">
                  <c:v>1.º Ciclo (73 respostas)</c:v>
                </c:pt>
                <c:pt idx="1">
                  <c:v>Mestrado Integrado (35 respostas)</c:v>
                </c:pt>
                <c:pt idx="2">
                  <c:v>2.º Ciclo (76 respostas)</c:v>
                </c:pt>
              </c:strCache>
            </c:strRef>
          </c:cat>
          <c:val>
            <c:numRef>
              <c:f>Salário_AF!$D$42:$D$44</c:f>
              <c:numCache>
                <c:formatCode>#,##0.0\ "€"</c:formatCode>
                <c:ptCount val="3"/>
                <c:pt idx="0">
                  <c:v>1064.5454545454545</c:v>
                </c:pt>
                <c:pt idx="1">
                  <c:v>1290</c:v>
                </c:pt>
                <c:pt idx="2">
                  <c:v>1295.5714285714287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E54-4FE4-8496-00C853D40AB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413320792"/>
        <c:axId val="413321184"/>
      </c:barChart>
      <c:catAx>
        <c:axId val="4133207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3321184"/>
        <c:crosses val="autoZero"/>
        <c:auto val="1"/>
        <c:lblAlgn val="ctr"/>
        <c:lblOffset val="100"/>
        <c:noMultiLvlLbl val="0"/>
      </c:catAx>
      <c:valAx>
        <c:axId val="413321184"/>
        <c:scaling>
          <c:orientation val="minMax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\ &quot;€&quot;" sourceLinked="1"/>
        <c:majorTickMark val="none"/>
        <c:minorTickMark val="none"/>
        <c:tickLblPos val="nextTo"/>
        <c:crossAx val="4133207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Remuneração</a:t>
            </a:r>
            <a:r>
              <a:rPr lang="en-US" dirty="0"/>
              <a:t> </a:t>
            </a:r>
            <a:r>
              <a:rPr lang="en-US" dirty="0" err="1"/>
              <a:t>média</a:t>
            </a:r>
            <a:r>
              <a:rPr lang="en-US" dirty="0"/>
              <a:t> mensal </a:t>
            </a:r>
            <a:r>
              <a:rPr lang="en-US" dirty="0" err="1"/>
              <a:t>bruta</a:t>
            </a:r>
            <a:r>
              <a:rPr lang="en-US" dirty="0"/>
              <a:t> (base) e</a:t>
            </a:r>
            <a:r>
              <a:rPr lang="pt-PT" baseline="0" dirty="0"/>
              <a:t> </a:t>
            </a:r>
            <a:r>
              <a:rPr lang="en-US" dirty="0" err="1"/>
              <a:t>Internacionalização</a:t>
            </a:r>
            <a:endParaRPr lang="pt-PT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6A35-4FED-B5CE-A3A60D56206D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A35-4FED-B5CE-A3A60D56206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Salário_Internac!$C$2:$D$2</c:f>
              <c:strCache>
                <c:ptCount val="2"/>
                <c:pt idx="0">
                  <c:v>Estrangeiro (32 respostas)</c:v>
                </c:pt>
                <c:pt idx="1">
                  <c:v>Portugal (165 respostas)</c:v>
                </c:pt>
              </c:strCache>
            </c:strRef>
          </c:cat>
          <c:val>
            <c:numRef>
              <c:f>Salário_Internac!$C$6:$D$6</c:f>
              <c:numCache>
                <c:formatCode>#,##0.0\ "€"</c:formatCode>
                <c:ptCount val="2"/>
                <c:pt idx="0">
                  <c:v>2273.608695652174</c:v>
                </c:pt>
                <c:pt idx="1">
                  <c:v>1152.8812499999999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A35-4FED-B5CE-A3A60D56206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413324320"/>
        <c:axId val="413321576"/>
      </c:barChart>
      <c:catAx>
        <c:axId val="4133243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3321576"/>
        <c:crosses val="autoZero"/>
        <c:auto val="1"/>
        <c:lblAlgn val="ctr"/>
        <c:lblOffset val="100"/>
        <c:noMultiLvlLbl val="0"/>
      </c:catAx>
      <c:valAx>
        <c:axId val="413321576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\ &quot;€&quot;" sourceLinked="1"/>
        <c:majorTickMark val="none"/>
        <c:minorTickMark val="none"/>
        <c:tickLblPos val="nextTo"/>
        <c:crossAx val="4133243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Remuneração média mensal bruta (base) e</a:t>
            </a:r>
            <a:r>
              <a:rPr lang="pt-PT"/>
              <a:t> </a:t>
            </a:r>
            <a:r>
              <a:rPr lang="en-US"/>
              <a:t>Internacionalização, por grau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Salário_Internac!$D$36</c:f>
              <c:strCache>
                <c:ptCount val="1"/>
                <c:pt idx="0">
                  <c:v>Portugal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Salário_Internac!$B$37:$B$39</c:f>
              <c:strCache>
                <c:ptCount val="3"/>
                <c:pt idx="0">
                  <c:v>1.º Ciclo (73 respostas)</c:v>
                </c:pt>
                <c:pt idx="1">
                  <c:v>Mestrado Integrado (35 respostas)</c:v>
                </c:pt>
                <c:pt idx="2">
                  <c:v>2.º Ciclo (76 respostas)</c:v>
                </c:pt>
              </c:strCache>
            </c:strRef>
          </c:cat>
          <c:val>
            <c:numRef>
              <c:f>Salário_Internac!$D$37:$D$39</c:f>
              <c:numCache>
                <c:formatCode>#,##0.0\ "€"</c:formatCode>
                <c:ptCount val="3"/>
                <c:pt idx="0">
                  <c:v>1076.75</c:v>
                </c:pt>
                <c:pt idx="1">
                  <c:v>1421.7666666666667</c:v>
                </c:pt>
                <c:pt idx="2">
                  <c:v>1106.2741935483871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A4B-4C56-84C5-0B9614BF38A8}"/>
            </c:ext>
          </c:extLst>
        </c:ser>
        <c:ser>
          <c:idx val="1"/>
          <c:order val="1"/>
          <c:tx>
            <c:strRef>
              <c:f>Salário_Internac!$C$36</c:f>
              <c:strCache>
                <c:ptCount val="1"/>
                <c:pt idx="0">
                  <c:v>Estrangeiro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Salário_Internac!$B$37:$B$39</c:f>
              <c:strCache>
                <c:ptCount val="3"/>
                <c:pt idx="0">
                  <c:v>1.º Ciclo (73 respostas)</c:v>
                </c:pt>
                <c:pt idx="1">
                  <c:v>Mestrado Integrado (35 respostas)</c:v>
                </c:pt>
                <c:pt idx="2">
                  <c:v>2.º Ciclo (76 respostas)</c:v>
                </c:pt>
              </c:strCache>
            </c:strRef>
          </c:cat>
          <c:val>
            <c:numRef>
              <c:f>Salário_Internac!$C$37:$C$39</c:f>
              <c:numCache>
                <c:formatCode>#,##0.0\ "€"</c:formatCode>
                <c:ptCount val="3"/>
                <c:pt idx="0">
                  <c:v>2800</c:v>
                </c:pt>
                <c:pt idx="1">
                  <c:v>2320</c:v>
                </c:pt>
                <c:pt idx="2">
                  <c:v>2106.6428571428573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A4B-4C56-84C5-0B9614BF38A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413321968"/>
        <c:axId val="413323144"/>
      </c:barChart>
      <c:catAx>
        <c:axId val="4133219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3323144"/>
        <c:crosses val="autoZero"/>
        <c:auto val="1"/>
        <c:lblAlgn val="ctr"/>
        <c:lblOffset val="100"/>
        <c:noMultiLvlLbl val="0"/>
      </c:catAx>
      <c:valAx>
        <c:axId val="413323144"/>
        <c:scaling>
          <c:orientation val="minMax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\ &quot;€&quot;" sourceLinked="1"/>
        <c:majorTickMark val="none"/>
        <c:minorTickMark val="none"/>
        <c:tickLblPos val="nextTo"/>
        <c:crossAx val="4133219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pt-P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Distribuição dos diplomados,</a:t>
            </a:r>
            <a:r>
              <a:rPr lang="en-US" sz="2400"/>
              <a:t> por sexo e grau</a:t>
            </a:r>
            <a:endParaRPr lang="pt-PT" sz="24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Diplomados_grau_sexo!$C$33</c:f>
              <c:strCache>
                <c:ptCount val="1"/>
                <c:pt idx="0">
                  <c:v>Feminino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Diplomados_grau_sexo!$B$34:$B$36</c:f>
              <c:strCache>
                <c:ptCount val="3"/>
                <c:pt idx="0">
                  <c:v>1.º Ciclo (216 respostas)</c:v>
                </c:pt>
                <c:pt idx="1">
                  <c:v>Mestrado Integrado (41 respostas)</c:v>
                </c:pt>
                <c:pt idx="2">
                  <c:v>2.º Ciclo (114 respostas)</c:v>
                </c:pt>
              </c:strCache>
            </c:strRef>
          </c:cat>
          <c:val>
            <c:numRef>
              <c:f>Diplomados_grau_sexo!$C$34:$C$36</c:f>
              <c:numCache>
                <c:formatCode>0.0%</c:formatCode>
                <c:ptCount val="3"/>
                <c:pt idx="0">
                  <c:v>0.55092592592592593</c:v>
                </c:pt>
                <c:pt idx="1">
                  <c:v>0.41463414634146339</c:v>
                </c:pt>
                <c:pt idx="2">
                  <c:v>0.65789473684210531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CB8-4D90-9A30-BCB663BF3002}"/>
            </c:ext>
          </c:extLst>
        </c:ser>
        <c:ser>
          <c:idx val="1"/>
          <c:order val="1"/>
          <c:tx>
            <c:strRef>
              <c:f>Diplomados_grau_sexo!$D$33</c:f>
              <c:strCache>
                <c:ptCount val="1"/>
                <c:pt idx="0">
                  <c:v>Masculino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Diplomados_grau_sexo!$B$34:$B$36</c:f>
              <c:strCache>
                <c:ptCount val="3"/>
                <c:pt idx="0">
                  <c:v>1.º Ciclo (216 respostas)</c:v>
                </c:pt>
                <c:pt idx="1">
                  <c:v>Mestrado Integrado (41 respostas)</c:v>
                </c:pt>
                <c:pt idx="2">
                  <c:v>2.º Ciclo (114 respostas)</c:v>
                </c:pt>
              </c:strCache>
            </c:strRef>
          </c:cat>
          <c:val>
            <c:numRef>
              <c:f>Diplomados_grau_sexo!$D$34:$D$36</c:f>
              <c:numCache>
                <c:formatCode>0.0%</c:formatCode>
                <c:ptCount val="3"/>
                <c:pt idx="0">
                  <c:v>0.44907407407407407</c:v>
                </c:pt>
                <c:pt idx="1">
                  <c:v>0.58536585365853655</c:v>
                </c:pt>
                <c:pt idx="2">
                  <c:v>0.34210526315789475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CB8-4D90-9A30-BCB663BF300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277779152"/>
        <c:axId val="277783464"/>
      </c:barChart>
      <c:catAx>
        <c:axId val="27777915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277783464"/>
        <c:crosses val="autoZero"/>
        <c:auto val="1"/>
        <c:lblAlgn val="ctr"/>
        <c:lblOffset val="100"/>
        <c:noMultiLvlLbl val="0"/>
      </c:catAx>
      <c:valAx>
        <c:axId val="277783464"/>
        <c:scaling>
          <c:orientation val="minMax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277779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Internacionalização</a:t>
            </a:r>
            <a:r>
              <a:rPr lang="pt-PT" baseline="0" dirty="0"/>
              <a:t> </a:t>
            </a:r>
            <a:r>
              <a:rPr lang="en-US" dirty="0"/>
              <a:t>e</a:t>
            </a:r>
            <a:r>
              <a:rPr lang="pt-PT" baseline="0" dirty="0"/>
              <a:t> </a:t>
            </a:r>
            <a:r>
              <a:rPr lang="en-US" dirty="0" err="1"/>
              <a:t>Emprego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área</a:t>
            </a:r>
            <a:r>
              <a:rPr lang="en-US" dirty="0"/>
              <a:t> de </a:t>
            </a:r>
            <a:r>
              <a:rPr lang="en-US" dirty="0" err="1"/>
              <a:t>formação</a:t>
            </a:r>
            <a:endParaRPr lang="pt-PT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665-4A84-A6A4-D86DB6594A65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665-4A84-A6A4-D86DB6594A6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Internac_AF!$C$16:$D$16</c:f>
              <c:strCache>
                <c:ptCount val="2"/>
                <c:pt idx="0">
                  <c:v>Estrangeiro (29 respostas)</c:v>
                </c:pt>
                <c:pt idx="1">
                  <c:v>Portugal (213 respostas)</c:v>
                </c:pt>
              </c:strCache>
            </c:strRef>
          </c:cat>
          <c:val>
            <c:numRef>
              <c:f>Internac_AF!$C$17:$D$17</c:f>
              <c:numCache>
                <c:formatCode>0.0%</c:formatCode>
                <c:ptCount val="2"/>
                <c:pt idx="0">
                  <c:v>0.72413793103448276</c:v>
                </c:pt>
                <c:pt idx="1">
                  <c:v>0.72769953051643188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665-4A84-A6A4-D86DB6594A6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413326672"/>
        <c:axId val="413323536"/>
      </c:barChart>
      <c:catAx>
        <c:axId val="4133266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3323536"/>
        <c:crosses val="autoZero"/>
        <c:auto val="1"/>
        <c:lblAlgn val="ctr"/>
        <c:lblOffset val="100"/>
        <c:noMultiLvlLbl val="0"/>
      </c:catAx>
      <c:valAx>
        <c:axId val="413323536"/>
        <c:scaling>
          <c:orientation val="minMax"/>
          <c:min val="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4133266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Internacionalização</a:t>
            </a:r>
            <a:r>
              <a:rPr lang="pt-PT" baseline="0" dirty="0"/>
              <a:t> </a:t>
            </a:r>
            <a:r>
              <a:rPr lang="en-US" dirty="0"/>
              <a:t>e</a:t>
            </a:r>
            <a:r>
              <a:rPr lang="pt-PT" baseline="0" dirty="0"/>
              <a:t> </a:t>
            </a:r>
            <a:r>
              <a:rPr lang="en-US" dirty="0" err="1"/>
              <a:t>Emprego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área</a:t>
            </a:r>
            <a:r>
              <a:rPr lang="en-US" dirty="0"/>
              <a:t> de </a:t>
            </a:r>
            <a:r>
              <a:rPr lang="en-US" dirty="0" err="1"/>
              <a:t>formação</a:t>
            </a:r>
            <a:r>
              <a:rPr lang="en-US" dirty="0"/>
              <a:t>,</a:t>
            </a:r>
            <a:r>
              <a:rPr lang="en-US" baseline="0" dirty="0"/>
              <a:t> </a:t>
            </a:r>
          </a:p>
          <a:p>
            <a:pPr>
              <a:defRPr/>
            </a:pPr>
            <a:r>
              <a:rPr lang="en-US" dirty="0"/>
              <a:t>por </a:t>
            </a:r>
            <a:r>
              <a:rPr lang="en-US" dirty="0" err="1"/>
              <a:t>grau</a:t>
            </a:r>
            <a:endParaRPr lang="pt-PT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1"/>
          <c:order val="0"/>
          <c:tx>
            <c:strRef>
              <c:f>Internac_AF!$J$10</c:f>
              <c:strCache>
                <c:ptCount val="1"/>
                <c:pt idx="0">
                  <c:v>Portugal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Internac_AF!$H$11:$H$13</c:f>
              <c:strCache>
                <c:ptCount val="3"/>
                <c:pt idx="0">
                  <c:v>1.º Ciclo (106 respostas)</c:v>
                </c:pt>
                <c:pt idx="1">
                  <c:v>Mestrado Integrado (37 respostas)</c:v>
                </c:pt>
                <c:pt idx="2">
                  <c:v>2.º Ciclo (99 respostas)</c:v>
                </c:pt>
              </c:strCache>
            </c:strRef>
          </c:cat>
          <c:val>
            <c:numRef>
              <c:f>Internac_AF!$J$11:$J$13</c:f>
              <c:numCache>
                <c:formatCode>0.0%</c:formatCode>
                <c:ptCount val="3"/>
                <c:pt idx="0">
                  <c:v>0.68686868686868685</c:v>
                </c:pt>
                <c:pt idx="1">
                  <c:v>0.65625</c:v>
                </c:pt>
                <c:pt idx="2">
                  <c:v>0.80487804878048785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B1E-4E4F-B932-39CA5195AFE6}"/>
            </c:ext>
          </c:extLst>
        </c:ser>
        <c:ser>
          <c:idx val="0"/>
          <c:order val="1"/>
          <c:tx>
            <c:strRef>
              <c:f>Internac_AF!$I$10</c:f>
              <c:strCache>
                <c:ptCount val="1"/>
                <c:pt idx="0">
                  <c:v>Estrangeiro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Internac_AF!$H$11:$H$13</c:f>
              <c:strCache>
                <c:ptCount val="3"/>
                <c:pt idx="0">
                  <c:v>1.º Ciclo (106 respostas)</c:v>
                </c:pt>
                <c:pt idx="1">
                  <c:v>Mestrado Integrado (37 respostas)</c:v>
                </c:pt>
                <c:pt idx="2">
                  <c:v>2.º Ciclo (99 respostas)</c:v>
                </c:pt>
              </c:strCache>
            </c:strRef>
          </c:cat>
          <c:val>
            <c:numRef>
              <c:f>Internac_AF!$I$11:$I$13</c:f>
              <c:numCache>
                <c:formatCode>0.0%</c:formatCode>
                <c:ptCount val="3"/>
                <c:pt idx="0">
                  <c:v>0.7142857142857143</c:v>
                </c:pt>
                <c:pt idx="1">
                  <c:v>0.6</c:v>
                </c:pt>
                <c:pt idx="2">
                  <c:v>0.76470588235294112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B1E-4E4F-B932-39CA5195AFE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413323928"/>
        <c:axId val="413320400"/>
      </c:barChart>
      <c:catAx>
        <c:axId val="41332392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3320400"/>
        <c:crosses val="autoZero"/>
        <c:auto val="1"/>
        <c:lblAlgn val="ctr"/>
        <c:lblOffset val="100"/>
        <c:noMultiLvlLbl val="0"/>
      </c:catAx>
      <c:valAx>
        <c:axId val="413320400"/>
        <c:scaling>
          <c:orientation val="minMax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4133239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2400"/>
              <a:t>Média da Idade de conclusão do curso,</a:t>
            </a:r>
            <a:r>
              <a:rPr lang="pt-PT" sz="2400"/>
              <a:t> </a:t>
            </a:r>
            <a:r>
              <a:rPr lang="en-US" sz="2400"/>
              <a:t>por grau</a:t>
            </a:r>
            <a:endParaRPr lang="pt-PT" sz="24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Diplomados_grau_sexo!$C$40</c:f>
              <c:strCache>
                <c:ptCount val="1"/>
                <c:pt idx="0">
                  <c:v>Média de Idade de Saída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AD7-40DE-BE52-3F93CBCAB28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AD7-40DE-BE52-3F93CBCAB281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EAD7-40DE-BE52-3F93CBCAB281}"/>
              </c:ext>
            </c:extLst>
          </c:dPt>
          <c:dPt>
            <c:idx val="3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EAD7-40DE-BE52-3F93CBCAB281}"/>
              </c:ext>
            </c:extLst>
          </c:dPt>
          <c:dLbls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Diplomados_grau_sexo!$B$41:$B$44</c:f>
              <c:strCache>
                <c:ptCount val="4"/>
                <c:pt idx="0">
                  <c:v>2.º Ciclo (127 respostas)</c:v>
                </c:pt>
                <c:pt idx="1">
                  <c:v>Mestrado Integrado (47 respostas)</c:v>
                </c:pt>
                <c:pt idx="2">
                  <c:v>1.º Ciclo (197 respostas)</c:v>
                </c:pt>
                <c:pt idx="3">
                  <c:v>FCUL (371 respostas)</c:v>
                </c:pt>
              </c:strCache>
            </c:strRef>
          </c:cat>
          <c:val>
            <c:numRef>
              <c:f>Diplomados_grau_sexo!$C$41:$C$44</c:f>
              <c:numCache>
                <c:formatCode>0.0</c:formatCode>
                <c:ptCount val="4"/>
                <c:pt idx="0">
                  <c:v>25.543859649122808</c:v>
                </c:pt>
                <c:pt idx="1">
                  <c:v>25.341463414634145</c:v>
                </c:pt>
                <c:pt idx="2">
                  <c:v>22.545454545454547</c:v>
                </c:pt>
                <c:pt idx="3">
                  <c:v>23.838526912181305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EAD7-40DE-BE52-3F93CBCAB2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277779936"/>
        <c:axId val="240345232"/>
      </c:barChart>
      <c:catAx>
        <c:axId val="2777799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240345232"/>
        <c:crosses val="autoZero"/>
        <c:auto val="1"/>
        <c:lblAlgn val="ctr"/>
        <c:lblOffset val="100"/>
        <c:noMultiLvlLbl val="0"/>
      </c:catAx>
      <c:valAx>
        <c:axId val="240345232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crossAx val="2777799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2400"/>
              <a:t>Situação face ao emprego (n=371)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>
        <c:manualLayout>
          <c:layoutTarget val="inner"/>
          <c:xMode val="edge"/>
          <c:yMode val="edge"/>
          <c:x val="4.6424695825197516E-2"/>
          <c:y val="0.15232952519464185"/>
          <c:w val="0.38063026541497536"/>
          <c:h val="0.7546103723814952"/>
        </c:manualLayout>
      </c:layout>
      <c:doughnutChart>
        <c:varyColors val="1"/>
        <c:ser>
          <c:idx val="0"/>
          <c:order val="0"/>
          <c:tx>
            <c:strRef>
              <c:f>Situação_face_ao_emprego_TE!$C$2</c:f>
              <c:strCache>
                <c:ptCount val="1"/>
                <c:pt idx="0">
                  <c:v>Situação Face ao Emprego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098-4AC6-A99E-B2783550CA1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098-4AC6-A99E-B2783550CA1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4098-4AC6-A99E-B2783550CA1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4098-4AC6-A99E-B2783550CA1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4098-4AC6-A99E-B2783550CA1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4098-4AC6-A99E-B2783550CA1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4098-4AC6-A99E-B2783550CA13}"/>
              </c:ext>
            </c:extLst>
          </c:dPt>
          <c:dLbls>
            <c:dLbl>
              <c:idx val="1"/>
              <c:layout>
                <c:manualLayout>
                  <c:x val="1.9788918205804751E-2"/>
                  <c:y val="2.3041474654377739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4098-4AC6-A99E-B2783550CA13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6.5963060686015833E-3"/>
                  <c:y val="-3.0721966205837316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4098-4AC6-A99E-B2783550CA13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"/>
                  <c:y val="2.1971117149996482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4098-4AC6-A99E-B2783550CA13}"/>
                </c:ext>
                <c:ext xmlns:c15="http://schemas.microsoft.com/office/drawing/2012/chart" uri="{CE6537A1-D6FC-4f65-9D91-7224C49458BB}"/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Situação_face_ao_emprego_TE!$B$3:$B$9</c:f>
              <c:strCache>
                <c:ptCount val="7"/>
                <c:pt idx="0">
                  <c:v>Trabalhador por conta de outrem</c:v>
                </c:pt>
                <c:pt idx="1">
                  <c:v>Trabalhador por conta própria sem funcionários a cargo (Trabalhador independente/Profissional liberal/Recibos verdes)</c:v>
                </c:pt>
                <c:pt idx="2">
                  <c:v>Trabalhador por conta própria com funcionários a cargo (Empresário)</c:v>
                </c:pt>
                <c:pt idx="3">
                  <c:v>Estagiário (Estágio remunerado)</c:v>
                </c:pt>
                <c:pt idx="4">
                  <c:v>Bolseiro (P. ex., bolsas para prosseguimento de estudos ou de investigação)</c:v>
                </c:pt>
                <c:pt idx="5">
                  <c:v>Diplomado sem atividade profissional remunerada</c:v>
                </c:pt>
                <c:pt idx="6">
                  <c:v>Estudante que não procura emprego</c:v>
                </c:pt>
              </c:strCache>
            </c:strRef>
          </c:cat>
          <c:val>
            <c:numRef>
              <c:f>Situação_face_ao_emprego_TE!$C$3:$C$10</c:f>
              <c:numCache>
                <c:formatCode>General</c:formatCode>
                <c:ptCount val="7"/>
                <c:pt idx="0">
                  <c:v>159</c:v>
                </c:pt>
                <c:pt idx="1">
                  <c:v>4</c:v>
                </c:pt>
                <c:pt idx="2">
                  <c:v>3</c:v>
                </c:pt>
                <c:pt idx="3">
                  <c:v>24</c:v>
                </c:pt>
                <c:pt idx="4">
                  <c:v>55</c:v>
                </c:pt>
                <c:pt idx="5">
                  <c:v>70</c:v>
                </c:pt>
                <c:pt idx="6">
                  <c:v>56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4098-4AC6-A99E-B2783550CA1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47152147894940749"/>
          <c:y val="0.11742311918505616"/>
          <c:w val="0.5152859334787806"/>
          <c:h val="0.8823620661094374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t-PT">
                <a:solidFill>
                  <a:schemeClr val="tx1"/>
                </a:solidFill>
              </a:rPr>
              <a:t>Situação face ao emprego, por grau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Situação_face_ao_emprego_TE!$L$2</c:f>
              <c:strCache>
                <c:ptCount val="1"/>
                <c:pt idx="0">
                  <c:v>Trabalhador por conta de outrem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Situação_face_ao_emprego_TE!$K$3:$K$5</c:f>
              <c:strCache>
                <c:ptCount val="3"/>
                <c:pt idx="0">
                  <c:v>1.º Ciclo (216 respostas)</c:v>
                </c:pt>
                <c:pt idx="1">
                  <c:v>Mestrado Integrado (41 respostas)</c:v>
                </c:pt>
                <c:pt idx="2">
                  <c:v>2.º Ciclo (114 respostas)</c:v>
                </c:pt>
              </c:strCache>
            </c:strRef>
          </c:cat>
          <c:val>
            <c:numRef>
              <c:f>Situação_face_ao_emprego_TE!$L$3:$L$5</c:f>
              <c:numCache>
                <c:formatCode>0.0%</c:formatCode>
                <c:ptCount val="3"/>
                <c:pt idx="0">
                  <c:v>0.33796296296296297</c:v>
                </c:pt>
                <c:pt idx="1">
                  <c:v>0.70731707317073167</c:v>
                </c:pt>
                <c:pt idx="2">
                  <c:v>0.5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06A-462B-ABC2-D2DB5F075048}"/>
            </c:ext>
          </c:extLst>
        </c:ser>
        <c:ser>
          <c:idx val="1"/>
          <c:order val="1"/>
          <c:tx>
            <c:strRef>
              <c:f>Situação_face_ao_emprego_TE!$M$2</c:f>
              <c:strCache>
                <c:ptCount val="1"/>
                <c:pt idx="0">
                  <c:v>Trabalhador por conta própria sem funcionários a cargo (Trabalhador independente/Profissional liberal/Recibos verdes)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6.2292505448402957E-3"/>
                  <c:y val="-4.595750759298675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E06A-462B-ABC2-D2DB5F075048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4.1528057377515403E-3"/>
                  <c:y val="4.195580679726932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E06A-462B-ABC2-D2DB5F075048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Situação_face_ao_emprego_TE!$K$3:$K$5</c:f>
              <c:strCache>
                <c:ptCount val="3"/>
                <c:pt idx="0">
                  <c:v>1.º Ciclo (216 respostas)</c:v>
                </c:pt>
                <c:pt idx="1">
                  <c:v>Mestrado Integrado (41 respostas)</c:v>
                </c:pt>
                <c:pt idx="2">
                  <c:v>2.º Ciclo (114 respostas)</c:v>
                </c:pt>
              </c:strCache>
            </c:strRef>
          </c:cat>
          <c:val>
            <c:numRef>
              <c:f>Situação_face_ao_emprego_TE!$M$3:$M$5</c:f>
              <c:numCache>
                <c:formatCode>General</c:formatCode>
                <c:ptCount val="3"/>
                <c:pt idx="0" formatCode="0.0%">
                  <c:v>9.2592592592592587E-3</c:v>
                </c:pt>
                <c:pt idx="2" formatCode="0.0%">
                  <c:v>1.7543859649122806E-2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E06A-462B-ABC2-D2DB5F075048}"/>
            </c:ext>
          </c:extLst>
        </c:ser>
        <c:ser>
          <c:idx val="2"/>
          <c:order val="2"/>
          <c:tx>
            <c:strRef>
              <c:f>Situação_face_ao_emprego_TE!$N$2</c:f>
              <c:strCache>
                <c:ptCount val="1"/>
                <c:pt idx="0">
                  <c:v>Trabalhador por conta própria com funcionários a cargo (Empresário)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076444807088833E-3"/>
                  <c:y val="4.817491376291057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E06A-462B-ABC2-D2DB5F075048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Situação_face_ao_emprego_TE!$K$3:$K$5</c:f>
              <c:strCache>
                <c:ptCount val="3"/>
                <c:pt idx="0">
                  <c:v>1.º Ciclo (216 respostas)</c:v>
                </c:pt>
                <c:pt idx="1">
                  <c:v>Mestrado Integrado (41 respostas)</c:v>
                </c:pt>
                <c:pt idx="2">
                  <c:v>2.º Ciclo (114 respostas)</c:v>
                </c:pt>
              </c:strCache>
            </c:strRef>
          </c:cat>
          <c:val>
            <c:numRef>
              <c:f>Situação_face_ao_emprego_TE!$N$3:$N$5</c:f>
              <c:numCache>
                <c:formatCode>0.0%</c:formatCode>
                <c:ptCount val="3"/>
                <c:pt idx="0">
                  <c:v>9.2592592592592587E-3</c:v>
                </c:pt>
                <c:pt idx="1">
                  <c:v>2.4390243902439025E-2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E06A-462B-ABC2-D2DB5F075048}"/>
            </c:ext>
          </c:extLst>
        </c:ser>
        <c:ser>
          <c:idx val="3"/>
          <c:order val="3"/>
          <c:tx>
            <c:strRef>
              <c:f>Situação_face_ao_emprego_TE!$O$2</c:f>
              <c:strCache>
                <c:ptCount val="1"/>
                <c:pt idx="0">
                  <c:v>Estagiário (Estágio remunerado)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-7.8116009201200215E-17"/>
                  <c:y val="-3.402174469823568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E06A-462B-ABC2-D2DB5F075048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Situação_face_ao_emprego_TE!$K$3:$K$5</c:f>
              <c:strCache>
                <c:ptCount val="3"/>
                <c:pt idx="0">
                  <c:v>1.º Ciclo (216 respostas)</c:v>
                </c:pt>
                <c:pt idx="1">
                  <c:v>Mestrado Integrado (41 respostas)</c:v>
                </c:pt>
                <c:pt idx="2">
                  <c:v>2.º Ciclo (114 respostas)</c:v>
                </c:pt>
              </c:strCache>
            </c:strRef>
          </c:cat>
          <c:val>
            <c:numRef>
              <c:f>Situação_face_ao_emprego_TE!$O$3:$O$5</c:f>
              <c:numCache>
                <c:formatCode>General</c:formatCode>
                <c:ptCount val="3"/>
                <c:pt idx="0" formatCode="0.0%">
                  <c:v>8.7962962962962965E-2</c:v>
                </c:pt>
                <c:pt idx="2" formatCode="0.0%">
                  <c:v>4.3859649122807015E-2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E06A-462B-ABC2-D2DB5F075048}"/>
            </c:ext>
          </c:extLst>
        </c:ser>
        <c:ser>
          <c:idx val="4"/>
          <c:order val="4"/>
          <c:tx>
            <c:strRef>
              <c:f>Situação_face_ao_emprego_TE!$P$2</c:f>
              <c:strCache>
                <c:ptCount val="1"/>
                <c:pt idx="0">
                  <c:v>Bolseiro (P. ex., bolsas para prosseguimento de estudos ou de investigação)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Situação_face_ao_emprego_TE!$K$3:$K$5</c:f>
              <c:strCache>
                <c:ptCount val="3"/>
                <c:pt idx="0">
                  <c:v>1.º Ciclo (216 respostas)</c:v>
                </c:pt>
                <c:pt idx="1">
                  <c:v>Mestrado Integrado (41 respostas)</c:v>
                </c:pt>
                <c:pt idx="2">
                  <c:v>2.º Ciclo (114 respostas)</c:v>
                </c:pt>
              </c:strCache>
            </c:strRef>
          </c:cat>
          <c:val>
            <c:numRef>
              <c:f>Situação_face_ao_emprego_TE!$P$3:$P$5</c:f>
              <c:numCache>
                <c:formatCode>0.0%</c:formatCode>
                <c:ptCount val="3"/>
                <c:pt idx="0">
                  <c:v>5.0925925925925923E-2</c:v>
                </c:pt>
                <c:pt idx="1">
                  <c:v>0.1951219512195122</c:v>
                </c:pt>
                <c:pt idx="2">
                  <c:v>0.31578947368421051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E06A-462B-ABC2-D2DB5F075048}"/>
            </c:ext>
          </c:extLst>
        </c:ser>
        <c:ser>
          <c:idx val="5"/>
          <c:order val="5"/>
          <c:tx>
            <c:strRef>
              <c:f>Situação_face_ao_emprego_TE!$Q$2</c:f>
              <c:strCache>
                <c:ptCount val="1"/>
                <c:pt idx="0">
                  <c:v>Diplomado sem atividade profissional remunerada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7.0084625442689294E-3"/>
                  <c:y val="3.966802000142436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E06A-462B-ABC2-D2DB5F075048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5.3357988529227707E-3"/>
                  <c:y val="4.495656182729760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E06A-462B-ABC2-D2DB5F075048}"/>
                </c:ext>
                <c:ext xmlns:c15="http://schemas.microsoft.com/office/drawing/2012/chart" uri="{CE6537A1-D6FC-4f65-9D91-7224C49458BB}">
                  <c15:layout>
                    <c:manualLayout>
                      <c:w val="5.5919322956197802E-2"/>
                      <c:h val="6.7963113888762791E-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Situação_face_ao_emprego_TE!$K$3:$K$5</c:f>
              <c:strCache>
                <c:ptCount val="3"/>
                <c:pt idx="0">
                  <c:v>1.º Ciclo (216 respostas)</c:v>
                </c:pt>
                <c:pt idx="1">
                  <c:v>Mestrado Integrado (41 respostas)</c:v>
                </c:pt>
                <c:pt idx="2">
                  <c:v>2.º Ciclo (114 respostas)</c:v>
                </c:pt>
              </c:strCache>
            </c:strRef>
          </c:cat>
          <c:val>
            <c:numRef>
              <c:f>Situação_face_ao_emprego_TE!$Q$3:$Q$5</c:f>
              <c:numCache>
                <c:formatCode>0.0%</c:formatCode>
                <c:ptCount val="3"/>
                <c:pt idx="0">
                  <c:v>0.25925925925925924</c:v>
                </c:pt>
                <c:pt idx="1">
                  <c:v>4.878048780487805E-2</c:v>
                </c:pt>
                <c:pt idx="2">
                  <c:v>0.10526315789473684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E06A-462B-ABC2-D2DB5F075048}"/>
            </c:ext>
          </c:extLst>
        </c:ser>
        <c:ser>
          <c:idx val="6"/>
          <c:order val="6"/>
          <c:tx>
            <c:strRef>
              <c:f>Situação_face_ao_emprego_TE!$R$2</c:f>
              <c:strCache>
                <c:ptCount val="1"/>
                <c:pt idx="0">
                  <c:v>Estudante que não procura emprego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1.5623201840240043E-16"/>
                  <c:y val="-3.437802058862357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E06A-462B-ABC2-D2DB5F075048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9.4789588016608532E-3"/>
                  <c:y val="-3.437802058862347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E06A-462B-ABC2-D2DB5F075048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Situação_face_ao_emprego_TE!$K$3:$K$5</c:f>
              <c:strCache>
                <c:ptCount val="3"/>
                <c:pt idx="0">
                  <c:v>1.º Ciclo (216 respostas)</c:v>
                </c:pt>
                <c:pt idx="1">
                  <c:v>Mestrado Integrado (41 respostas)</c:v>
                </c:pt>
                <c:pt idx="2">
                  <c:v>2.º Ciclo (114 respostas)</c:v>
                </c:pt>
              </c:strCache>
            </c:strRef>
          </c:cat>
          <c:val>
            <c:numRef>
              <c:f>Situação_face_ao_emprego_TE!$R$3:$R$5</c:f>
              <c:numCache>
                <c:formatCode>0.0%</c:formatCode>
                <c:ptCount val="3"/>
                <c:pt idx="0">
                  <c:v>0.24537037037037038</c:v>
                </c:pt>
                <c:pt idx="1">
                  <c:v>2.4390243902439025E-2</c:v>
                </c:pt>
                <c:pt idx="2">
                  <c:v>1.7543859649122806E-2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E06A-462B-ABC2-D2DB5F07504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280090024"/>
        <c:axId val="280084928"/>
      </c:barChart>
      <c:catAx>
        <c:axId val="2800900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280084928"/>
        <c:crosses val="autoZero"/>
        <c:auto val="1"/>
        <c:lblAlgn val="ctr"/>
        <c:lblOffset val="100"/>
        <c:noMultiLvlLbl val="0"/>
      </c:catAx>
      <c:valAx>
        <c:axId val="280084928"/>
        <c:scaling>
          <c:orientation val="minMax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2800900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>
          <a:solidFill>
            <a:schemeClr val="bg1"/>
          </a:solidFill>
        </a:defRPr>
      </a:pPr>
      <a:endParaRPr lang="pt-PT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2400"/>
              <a:t>Taxa de emprego, por grau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Situação_face_ao_emprego_TE!$C$62</c:f>
              <c:strCache>
                <c:ptCount val="1"/>
                <c:pt idx="0">
                  <c:v>Taxa de Emprego, por Grau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5AAE-4C79-AE23-5E27EE8F8617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5AAE-4C79-AE23-5E27EE8F8617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5AAE-4C79-AE23-5E27EE8F8617}"/>
              </c:ext>
            </c:extLst>
          </c:dPt>
          <c:dPt>
            <c:idx val="3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5AAE-4C79-AE23-5E27EE8F8617}"/>
              </c:ext>
            </c:extLst>
          </c:dPt>
          <c:dLbls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Situação_face_ao_emprego_TE!$B$63:$B$66</c:f>
              <c:strCache>
                <c:ptCount val="4"/>
                <c:pt idx="0">
                  <c:v>2.º Ciclo (114 respostas)</c:v>
                </c:pt>
                <c:pt idx="1">
                  <c:v>Mestrado Integrado (41 respostas)</c:v>
                </c:pt>
                <c:pt idx="2">
                  <c:v>1.º Ciclo (216 respostas)</c:v>
                </c:pt>
                <c:pt idx="3">
                  <c:v>FCUL (371 respostas)</c:v>
                </c:pt>
              </c:strCache>
            </c:strRef>
          </c:cat>
          <c:val>
            <c:numRef>
              <c:f>Situação_face_ao_emprego_TE!$C$63:$C$66</c:f>
              <c:numCache>
                <c:formatCode>0.0%</c:formatCode>
                <c:ptCount val="4"/>
                <c:pt idx="0">
                  <c:v>0.8928571428571429</c:v>
                </c:pt>
                <c:pt idx="1">
                  <c:v>0.95</c:v>
                </c:pt>
                <c:pt idx="2">
                  <c:v>0.65644171779141103</c:v>
                </c:pt>
                <c:pt idx="3">
                  <c:v>0.77777777777777779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5AAE-4C79-AE23-5E27EE8F86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280086888"/>
        <c:axId val="280086496"/>
      </c:barChart>
      <c:catAx>
        <c:axId val="2800868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280086496"/>
        <c:crosses val="autoZero"/>
        <c:auto val="1"/>
        <c:lblAlgn val="ctr"/>
        <c:lblOffset val="100"/>
        <c:noMultiLvlLbl val="0"/>
      </c:catAx>
      <c:valAx>
        <c:axId val="280086496"/>
        <c:scaling>
          <c:orientation val="minMax"/>
          <c:max val="1.1000000000000001"/>
          <c:min val="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2800868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 dirty="0"/>
              <a:t>Tipo de vínculo dos trabalhadores por conta de outrem (n=148)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doughnutChart>
        <c:varyColors val="1"/>
        <c:ser>
          <c:idx val="0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BED-49D7-9DEC-D7197FBA3F20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6BED-49D7-9DEC-D7197FBA3F20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6BED-49D7-9DEC-D7197FBA3F20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Tipo_de_vínculo!$B$6:$B$8</c:f>
              <c:strCache>
                <c:ptCount val="3"/>
                <c:pt idx="0">
                  <c:v>Efetivo (contrato de trabalho sem termo ou por tempo indeterminado)</c:v>
                </c:pt>
                <c:pt idx="1">
                  <c:v>A termo (contrato de trabalho por tempo determinado, certo ou incerto)</c:v>
                </c:pt>
                <c:pt idx="2">
                  <c:v>Outro</c:v>
                </c:pt>
              </c:strCache>
            </c:strRef>
          </c:cat>
          <c:val>
            <c:numRef>
              <c:f>Tipo_de_vínculo!$C$6:$C$8</c:f>
              <c:numCache>
                <c:formatCode>General</c:formatCode>
                <c:ptCount val="3"/>
                <c:pt idx="0">
                  <c:v>94</c:v>
                </c:pt>
                <c:pt idx="1">
                  <c:v>51</c:v>
                </c:pt>
                <c:pt idx="2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6BED-49D7-9DEC-D7197FBA3F20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789211610514071"/>
          <c:y val="0.24686593720003083"/>
          <c:w val="0.31317897849205972"/>
          <c:h val="0.6928290720421131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Tipo de vínculo dos trabalhadores por conta de outrem, por grau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Tipo_de_vínculo!$D$21</c:f>
              <c:strCache>
                <c:ptCount val="1"/>
                <c:pt idx="0">
                  <c:v>Efetivo (contrato de trabalho sem termo ou por tempo indeterminado)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Tipo_de_vínculo!$B$22:$B$24</c:f>
              <c:strCache>
                <c:ptCount val="3"/>
                <c:pt idx="0">
                  <c:v>1.º Ciclo (64 respostas)</c:v>
                </c:pt>
                <c:pt idx="1">
                  <c:v>Mestrado Integrado (29 respostas)</c:v>
                </c:pt>
                <c:pt idx="2">
                  <c:v>2.º Ciclo (55 respostas)</c:v>
                </c:pt>
              </c:strCache>
            </c:strRef>
          </c:cat>
          <c:val>
            <c:numRef>
              <c:f>Tipo_de_vínculo!$D$22:$D$24</c:f>
              <c:numCache>
                <c:formatCode>0.0%</c:formatCode>
                <c:ptCount val="3"/>
                <c:pt idx="0">
                  <c:v>0.625</c:v>
                </c:pt>
                <c:pt idx="1">
                  <c:v>0.65517241379310343</c:v>
                </c:pt>
                <c:pt idx="2">
                  <c:v>0.63636363636363635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DC4-4EAC-A1BC-EE0ECC474A4D}"/>
            </c:ext>
          </c:extLst>
        </c:ser>
        <c:ser>
          <c:idx val="1"/>
          <c:order val="1"/>
          <c:tx>
            <c:strRef>
              <c:f>Tipo_de_vínculo!$C$21</c:f>
              <c:strCache>
                <c:ptCount val="1"/>
                <c:pt idx="0">
                  <c:v>A termo (contrato de trabalho por tempo indeterminado, certo ou incerto)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Tipo_de_vínculo!$B$22:$B$24</c:f>
              <c:strCache>
                <c:ptCount val="3"/>
                <c:pt idx="0">
                  <c:v>1.º Ciclo (64 respostas)</c:v>
                </c:pt>
                <c:pt idx="1">
                  <c:v>Mestrado Integrado (29 respostas)</c:v>
                </c:pt>
                <c:pt idx="2">
                  <c:v>2.º Ciclo (55 respostas)</c:v>
                </c:pt>
              </c:strCache>
            </c:strRef>
          </c:cat>
          <c:val>
            <c:numRef>
              <c:f>Tipo_de_vínculo!$C$22:$C$24</c:f>
              <c:numCache>
                <c:formatCode>0.0%</c:formatCode>
                <c:ptCount val="3"/>
                <c:pt idx="0">
                  <c:v>0.359375</c:v>
                </c:pt>
                <c:pt idx="1">
                  <c:v>0.34482758620689657</c:v>
                </c:pt>
                <c:pt idx="2">
                  <c:v>0.32727272727272727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DC4-4EAC-A1BC-EE0ECC474A4D}"/>
            </c:ext>
          </c:extLst>
        </c:ser>
        <c:ser>
          <c:idx val="2"/>
          <c:order val="2"/>
          <c:tx>
            <c:strRef>
              <c:f>Tipo_de_vínculo!$E$21</c:f>
              <c:strCache>
                <c:ptCount val="1"/>
                <c:pt idx="0">
                  <c:v>Outro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8DC4-4EAC-A1BC-EE0ECC474A4D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Tipo_de_vínculo!$B$22:$B$24</c:f>
              <c:strCache>
                <c:ptCount val="3"/>
                <c:pt idx="0">
                  <c:v>1.º Ciclo (64 respostas)</c:v>
                </c:pt>
                <c:pt idx="1">
                  <c:v>Mestrado Integrado (29 respostas)</c:v>
                </c:pt>
                <c:pt idx="2">
                  <c:v>2.º Ciclo (55 respostas)</c:v>
                </c:pt>
              </c:strCache>
            </c:strRef>
          </c:cat>
          <c:val>
            <c:numRef>
              <c:f>Tipo_de_vínculo!$E$22:$E$24</c:f>
              <c:numCache>
                <c:formatCode>0.0%</c:formatCode>
                <c:ptCount val="3"/>
                <c:pt idx="0">
                  <c:v>1.5625E-2</c:v>
                </c:pt>
                <c:pt idx="1">
                  <c:v>0</c:v>
                </c:pt>
                <c:pt idx="2">
                  <c:v>3.6363636363636362E-2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8DC4-4EAC-A1BC-EE0ECC474A4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280084536"/>
        <c:axId val="280088848"/>
      </c:barChart>
      <c:catAx>
        <c:axId val="2800845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280088848"/>
        <c:crosses val="autoZero"/>
        <c:auto val="1"/>
        <c:lblAlgn val="ctr"/>
        <c:lblOffset val="100"/>
        <c:noMultiLvlLbl val="0"/>
      </c:catAx>
      <c:valAx>
        <c:axId val="280088848"/>
        <c:scaling>
          <c:orientation val="minMax"/>
          <c:max val="1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2800845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1603E0-E88D-014C-A2EF-385D6175EB9A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935163" y="1143000"/>
            <a:ext cx="29876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51E262-56E7-6A48-9592-4B9D978FB34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45141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1935163" y="1143000"/>
            <a:ext cx="2987675" cy="308610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51E262-56E7-6A48-9592-4B9D978FB343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398897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1935163" y="1143000"/>
            <a:ext cx="2987675" cy="308610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51E262-56E7-6A48-9592-4B9D978FB343}" type="slidenum">
              <a:rPr lang="pt-PT" smtClean="0"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56605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2389894"/>
            <a:ext cx="8689976" cy="4610098"/>
          </a:xfrm>
        </p:spPr>
        <p:txBody>
          <a:bodyPr anchor="b">
            <a:normAutofit/>
          </a:bodyPr>
          <a:lstStyle>
            <a:lvl1pPr algn="ctr">
              <a:defRPr sz="64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7139996"/>
            <a:ext cx="8689976" cy="2519996"/>
          </a:xfrm>
        </p:spPr>
        <p:txBody>
          <a:bodyPr>
            <a:normAutofit/>
          </a:bodyPr>
          <a:lstStyle>
            <a:lvl1pPr marL="0" indent="0" algn="ctr">
              <a:buNone/>
              <a:defRPr sz="2933">
                <a:solidFill>
                  <a:schemeClr val="bg1">
                    <a:lumMod val="50000"/>
                  </a:schemeClr>
                </a:solidFill>
              </a:defRPr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42826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grafia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7880732"/>
            <a:ext cx="10364432" cy="1491146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5" y="1282893"/>
            <a:ext cx="9822532" cy="5905231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9386106"/>
            <a:ext cx="10364452" cy="1253884"/>
          </a:xfrm>
        </p:spPr>
        <p:txBody>
          <a:bodyPr/>
          <a:lstStyle>
            <a:lvl1pPr marL="0" indent="0" algn="ctr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32603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1120000"/>
            <a:ext cx="10364452" cy="6296770"/>
          </a:xfrm>
        </p:spPr>
        <p:txBody>
          <a:bodyPr anchor="ctr"/>
          <a:lstStyle>
            <a:lvl1pPr algn="ctr">
              <a:defRPr sz="4267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7725386"/>
            <a:ext cx="10364452" cy="2914606"/>
          </a:xfrm>
        </p:spPr>
        <p:txBody>
          <a:bodyPr anchor="ctr"/>
          <a:lstStyle>
            <a:lvl1pPr marL="0" indent="0" algn="ctr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079883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1603179"/>
            <a:ext cx="9302752" cy="5015587"/>
          </a:xfrm>
        </p:spPr>
        <p:txBody>
          <a:bodyPr anchor="ctr"/>
          <a:lstStyle>
            <a:lvl1pPr>
              <a:defRPr sz="4267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5" y="6632599"/>
            <a:ext cx="8752299" cy="1092785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8034004"/>
            <a:ext cx="10364452" cy="2610856"/>
          </a:xfrm>
        </p:spPr>
        <p:txBody>
          <a:bodyPr anchor="ctr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  <p:sp>
        <p:nvSpPr>
          <p:cNvPr id="11" name="TextBox 10"/>
          <p:cNvSpPr txBox="1"/>
          <p:nvPr/>
        </p:nvSpPr>
        <p:spPr>
          <a:xfrm>
            <a:off x="983501" y="1631235"/>
            <a:ext cx="729184" cy="1074391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10666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466841" y="5732305"/>
            <a:ext cx="738188" cy="1074391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10666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048750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3929407"/>
            <a:ext cx="10364452" cy="4614916"/>
          </a:xfrm>
        </p:spPr>
        <p:txBody>
          <a:bodyPr anchor="b"/>
          <a:lstStyle>
            <a:lvl1pPr algn="ctr">
              <a:defRPr sz="4267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8565962"/>
            <a:ext cx="10364452" cy="2095669"/>
          </a:xfrm>
        </p:spPr>
        <p:txBody>
          <a:bodyPr anchor="t"/>
          <a:lstStyle>
            <a:lvl1pPr marL="0" indent="0" algn="ctr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19115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5" y="1119999"/>
            <a:ext cx="10364452" cy="2948989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5" y="4348986"/>
            <a:ext cx="3298976" cy="1058748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3200" b="0">
                <a:solidFill>
                  <a:schemeClr val="tx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5" y="5407737"/>
            <a:ext cx="3298976" cy="5232256"/>
          </a:xfrm>
        </p:spPr>
        <p:txBody>
          <a:bodyPr anchor="t">
            <a:normAutofit/>
          </a:bodyPr>
          <a:lstStyle>
            <a:lvl1pPr marL="0" indent="0" algn="ctr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90" y="4348986"/>
            <a:ext cx="3291521" cy="1058748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3200" b="0">
                <a:solidFill>
                  <a:schemeClr val="tx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50" y="5407737"/>
            <a:ext cx="3303351" cy="5232256"/>
          </a:xfrm>
        </p:spPr>
        <p:txBody>
          <a:bodyPr anchor="t">
            <a:normAutofit/>
          </a:bodyPr>
          <a:lstStyle>
            <a:lvl1pPr marL="0" indent="0" algn="ctr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9" y="4348986"/>
            <a:ext cx="3304928" cy="1058748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3200" b="0">
                <a:solidFill>
                  <a:schemeClr val="tx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9" y="5407737"/>
            <a:ext cx="3304928" cy="5232256"/>
          </a:xfrm>
        </p:spPr>
        <p:txBody>
          <a:bodyPr anchor="t">
            <a:normAutofit/>
          </a:bodyPr>
          <a:lstStyle>
            <a:lvl1pPr marL="0" indent="0" algn="ctr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481303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na de 3 Image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5" y="1122152"/>
            <a:ext cx="10364452" cy="2946836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6" y="7725384"/>
            <a:ext cx="3296409" cy="1058748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933" b="0">
                <a:solidFill>
                  <a:schemeClr val="tx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6" y="4348986"/>
            <a:ext cx="3296409" cy="2799997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6" y="8784132"/>
            <a:ext cx="3296409" cy="1855858"/>
          </a:xfrm>
        </p:spPr>
        <p:txBody>
          <a:bodyPr anchor="t">
            <a:normAutofit/>
          </a:bodyPr>
          <a:lstStyle>
            <a:lvl1pPr marL="0" indent="0" algn="ctr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7725384"/>
            <a:ext cx="3301828" cy="1058748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933" b="0">
                <a:solidFill>
                  <a:schemeClr val="tx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4348986"/>
            <a:ext cx="3303352" cy="2799997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8784131"/>
            <a:ext cx="3303352" cy="1855860"/>
          </a:xfrm>
        </p:spPr>
        <p:txBody>
          <a:bodyPr anchor="t">
            <a:normAutofit/>
          </a:bodyPr>
          <a:lstStyle>
            <a:lvl1pPr marL="0" indent="0" algn="ctr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300" y="7725384"/>
            <a:ext cx="3300681" cy="1058748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933" b="0">
                <a:solidFill>
                  <a:schemeClr val="tx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9" y="4348986"/>
            <a:ext cx="3304928" cy="2799997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4" y="8784127"/>
            <a:ext cx="3305053" cy="1855864"/>
          </a:xfrm>
        </p:spPr>
        <p:txBody>
          <a:bodyPr anchor="t">
            <a:normAutofit/>
          </a:bodyPr>
          <a:lstStyle>
            <a:lvl1pPr marL="0" indent="0" algn="ctr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132188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4348989"/>
            <a:ext cx="10364452" cy="6291004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777164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1120004"/>
            <a:ext cx="2553327" cy="95199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1120004"/>
            <a:ext cx="7658724" cy="9519989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893706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14106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3" y="4348987"/>
            <a:ext cx="10363827" cy="6291004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54045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1522295"/>
            <a:ext cx="10351752" cy="5028272"/>
          </a:xfrm>
        </p:spPr>
        <p:txBody>
          <a:bodyPr anchor="b">
            <a:normAutofit/>
          </a:bodyPr>
          <a:lstStyle>
            <a:lvl1pPr>
              <a:defRPr sz="5333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6719733"/>
            <a:ext cx="10351752" cy="2513720"/>
          </a:xfrm>
        </p:spPr>
        <p:txBody>
          <a:bodyPr>
            <a:normAutofit/>
          </a:bodyPr>
          <a:lstStyle>
            <a:lvl1pPr marL="0" indent="0" algn="ctr">
              <a:buNone/>
              <a:defRPr sz="2667">
                <a:solidFill>
                  <a:schemeClr val="bg1">
                    <a:lumMod val="50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86157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6" y="1136385"/>
            <a:ext cx="10364451" cy="2932606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3" y="4348987"/>
            <a:ext cx="5106027" cy="6291004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4348987"/>
            <a:ext cx="5105400" cy="6291004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76618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6" y="1136385"/>
            <a:ext cx="10364451" cy="2932606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4356197"/>
            <a:ext cx="4873475" cy="1249332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3467" b="0">
                <a:solidFill>
                  <a:schemeClr val="tx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5" y="5605531"/>
            <a:ext cx="5106027" cy="5034460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4356197"/>
            <a:ext cx="4881804" cy="1249332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3467" b="0">
                <a:solidFill>
                  <a:schemeClr val="tx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1" y="5605531"/>
            <a:ext cx="5105401" cy="5034460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26813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61753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43653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1119999"/>
            <a:ext cx="3935688" cy="3717257"/>
          </a:xfrm>
        </p:spPr>
        <p:txBody>
          <a:bodyPr anchor="b"/>
          <a:lstStyle>
            <a:lvl1pPr algn="ctr">
              <a:defRPr sz="4267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3" y="1120002"/>
            <a:ext cx="6200163" cy="9519989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6" y="4837256"/>
            <a:ext cx="3935689" cy="5802734"/>
          </a:xfrm>
        </p:spPr>
        <p:txBody>
          <a:bodyPr/>
          <a:lstStyle>
            <a:lvl1pPr marL="0" indent="0" algn="ctr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0400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6" y="1119999"/>
            <a:ext cx="5506157" cy="3717261"/>
          </a:xfrm>
        </p:spPr>
        <p:txBody>
          <a:bodyPr anchor="b"/>
          <a:lstStyle>
            <a:lvl1pPr algn="ctr">
              <a:defRPr sz="4267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672361" y="1120001"/>
            <a:ext cx="4007801" cy="9519991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837259"/>
            <a:ext cx="5506139" cy="5802732"/>
          </a:xfrm>
        </p:spPr>
        <p:txBody>
          <a:bodyPr/>
          <a:lstStyle>
            <a:lvl1pPr marL="0" indent="0" algn="ctr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88345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12192003" cy="12599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6" y="1136385"/>
            <a:ext cx="10364451" cy="2932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4348989"/>
            <a:ext cx="10364452" cy="6291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10809159"/>
            <a:ext cx="2743200" cy="670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33">
                <a:solidFill>
                  <a:schemeClr val="tx1"/>
                </a:solidFill>
              </a:defRPr>
            </a:lvl1pPr>
          </a:lstStyle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5" y="10809159"/>
            <a:ext cx="6672887" cy="670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33">
                <a:solidFill>
                  <a:schemeClr val="tx1"/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3" y="10809159"/>
            <a:ext cx="764215" cy="670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33">
                <a:solidFill>
                  <a:schemeClr val="tx1"/>
                </a:solidFill>
              </a:defRPr>
            </a:lvl1pPr>
          </a:lstStyle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80295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  <p:sldLayoutId id="2147484044" r:id="rId12"/>
    <p:sldLayoutId id="2147484045" r:id="rId13"/>
    <p:sldLayoutId id="2147484046" r:id="rId14"/>
    <p:sldLayoutId id="2147484047" r:id="rId15"/>
    <p:sldLayoutId id="2147484048" r:id="rId16"/>
    <p:sldLayoutId id="2147484049" r:id="rId17"/>
    <p:sldLayoutId id="2147484050" r:id="rId18"/>
  </p:sldLayoutIdLst>
  <p:txStyles>
    <p:titleStyle>
      <a:lvl1pPr algn="ctr" defTabSz="1219170" rtl="0" eaLnBrk="1" latinLnBrk="0" hangingPunct="1">
        <a:lnSpc>
          <a:spcPct val="90000"/>
        </a:lnSpc>
        <a:spcBef>
          <a:spcPct val="0"/>
        </a:spcBef>
        <a:buNone/>
        <a:defRPr sz="48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120000"/>
        </a:lnSpc>
        <a:spcBef>
          <a:spcPts val="1333"/>
        </a:spcBef>
        <a:buClr>
          <a:schemeClr val="tx1"/>
        </a:buClr>
        <a:buFont typeface="Arial" panose="020B0604020202020204" pitchFamily="34" charset="0"/>
        <a:buChar char="•"/>
        <a:defRPr sz="2667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120000"/>
        </a:lnSpc>
        <a:spcBef>
          <a:spcPts val="667"/>
        </a:spcBef>
        <a:buClr>
          <a:schemeClr val="tx1"/>
        </a:buClr>
        <a:buFont typeface="Arial" panose="020B0604020202020204" pitchFamily="34" charset="0"/>
        <a:buChar char="•"/>
        <a:defRPr sz="2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120000"/>
        </a:lnSpc>
        <a:spcBef>
          <a:spcPts val="667"/>
        </a:spcBef>
        <a:buClr>
          <a:schemeClr val="tx1"/>
        </a:buClr>
        <a:buFont typeface="Arial" panose="020B0604020202020204" pitchFamily="34" charset="0"/>
        <a:buChar char="•"/>
        <a:defRPr sz="2133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120000"/>
        </a:lnSpc>
        <a:spcBef>
          <a:spcPts val="667"/>
        </a:spcBef>
        <a:buClr>
          <a:schemeClr val="tx1"/>
        </a:buClr>
        <a:buFont typeface="Arial" panose="020B0604020202020204" pitchFamily="34" charset="0"/>
        <a:buChar char="•"/>
        <a:defRPr sz="1867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120000"/>
        </a:lnSpc>
        <a:spcBef>
          <a:spcPts val="667"/>
        </a:spcBef>
        <a:buClr>
          <a:schemeClr val="tx1"/>
        </a:buClr>
        <a:buFont typeface="Arial" panose="020B0604020202020204" pitchFamily="34" charset="0"/>
        <a:buChar char="•"/>
        <a:defRPr sz="1867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120000"/>
        </a:lnSpc>
        <a:spcBef>
          <a:spcPts val="667"/>
        </a:spcBef>
        <a:buClr>
          <a:schemeClr val="tx1"/>
        </a:buClr>
        <a:buFont typeface="Arial" panose="020B0604020202020204" pitchFamily="34" charset="0"/>
        <a:buChar char="•"/>
        <a:defRPr sz="1867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120000"/>
        </a:lnSpc>
        <a:spcBef>
          <a:spcPts val="667"/>
        </a:spcBef>
        <a:buClr>
          <a:schemeClr val="tx1"/>
        </a:buClr>
        <a:buFont typeface="Arial" panose="020B0604020202020204" pitchFamily="34" charset="0"/>
        <a:buChar char="•"/>
        <a:defRPr sz="1867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120000"/>
        </a:lnSpc>
        <a:spcBef>
          <a:spcPts val="667"/>
        </a:spcBef>
        <a:buClr>
          <a:schemeClr val="tx1"/>
        </a:buClr>
        <a:buFont typeface="Arial" panose="020B0604020202020204" pitchFamily="34" charset="0"/>
        <a:buChar char="•"/>
        <a:defRPr sz="1867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120000"/>
        </a:lnSpc>
        <a:spcBef>
          <a:spcPts val="667"/>
        </a:spcBef>
        <a:buClr>
          <a:schemeClr val="tx1"/>
        </a:buClr>
        <a:buFont typeface="Arial" panose="020B0604020202020204" pitchFamily="34" charset="0"/>
        <a:buChar char="•"/>
        <a:defRPr sz="1867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4" Type="http://schemas.openxmlformats.org/officeDocument/2006/relationships/chart" Target="../charts/char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4" Type="http://schemas.openxmlformats.org/officeDocument/2006/relationships/chart" Target="../charts/chart1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4" Type="http://schemas.openxmlformats.org/officeDocument/2006/relationships/chart" Target="../charts/char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5" Type="http://schemas.openxmlformats.org/officeDocument/2006/relationships/chart" Target="../charts/chart20.xml"/><Relationship Id="rId4" Type="http://schemas.openxmlformats.org/officeDocument/2006/relationships/chart" Target="../charts/chart1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4" Type="http://schemas.openxmlformats.org/officeDocument/2006/relationships/chart" Target="../charts/chart2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5" Type="http://schemas.openxmlformats.org/officeDocument/2006/relationships/chart" Target="../charts/chart25.xml"/><Relationship Id="rId4" Type="http://schemas.openxmlformats.org/officeDocument/2006/relationships/chart" Target="../charts/chart2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1.xml"/><Relationship Id="rId3" Type="http://schemas.openxmlformats.org/officeDocument/2006/relationships/chart" Target="../charts/chart26.xml"/><Relationship Id="rId7" Type="http://schemas.openxmlformats.org/officeDocument/2006/relationships/chart" Target="../charts/chart30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6" Type="http://schemas.openxmlformats.org/officeDocument/2006/relationships/chart" Target="../charts/chart29.xml"/><Relationship Id="rId5" Type="http://schemas.openxmlformats.org/officeDocument/2006/relationships/chart" Target="../charts/chart28.xml"/><Relationship Id="rId4" Type="http://schemas.openxmlformats.org/officeDocument/2006/relationships/chart" Target="../charts/chart2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14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4" Type="http://schemas.openxmlformats.org/officeDocument/2006/relationships/chart" Target="../charts/char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Relationship Id="rId4" Type="http://schemas.openxmlformats.org/officeDocument/2006/relationships/chart" Target="../charts/char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4" Type="http://schemas.openxmlformats.org/officeDocument/2006/relationships/chart" Target="../charts/char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CAE2CBA9-0919-3B42-B701-04249B67370C}"/>
              </a:ext>
            </a:extLst>
          </p:cNvPr>
          <p:cNvSpPr/>
          <p:nvPr/>
        </p:nvSpPr>
        <p:spPr>
          <a:xfrm>
            <a:off x="-66907" y="4951142"/>
            <a:ext cx="12355551" cy="168980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342900" sx="104000" sy="104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59F7174-DBCB-CF4D-9156-1095E53DA7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4951142"/>
            <a:ext cx="12192000" cy="1538868"/>
          </a:xfrm>
        </p:spPr>
        <p:txBody>
          <a:bodyPr>
            <a:noAutofit/>
          </a:bodyPr>
          <a:lstStyle/>
          <a:p>
            <a:r>
              <a:rPr lang="pt-PT" sz="40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INQUÉRITO À EMPREGABILIDADE </a:t>
            </a:r>
            <a:br>
              <a:rPr lang="pt-PT" sz="40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PT" sz="40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 DIPLOMADOS DA FCUL EM 2015/16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AED09D34-0D73-2543-9BF6-020E2D1812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88937" y="7158325"/>
            <a:ext cx="5414125" cy="1196717"/>
          </a:xfrm>
          <a:effectLst/>
        </p:spPr>
        <p:txBody>
          <a:bodyPr>
            <a:normAutofit/>
          </a:bodyPr>
          <a:lstStyle/>
          <a:p>
            <a:r>
              <a:rPr lang="pt-PT" sz="3600" dirty="0">
                <a:solidFill>
                  <a:srgbClr val="FFC000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Edição 2018</a:t>
            </a:r>
          </a:p>
        </p:txBody>
      </p:sp>
      <p:pic>
        <p:nvPicPr>
          <p:cNvPr id="64" name="Imagem 63">
            <a:extLst>
              <a:ext uri="{FF2B5EF4-FFF2-40B4-BE49-F238E27FC236}">
                <a16:creationId xmlns:a16="http://schemas.microsoft.com/office/drawing/2014/main" xmlns="" id="{09E4CB31-4FB0-BB4F-B9F2-F1F087D1F5F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7100"/>
          <a:stretch/>
        </p:blipFill>
        <p:spPr>
          <a:xfrm>
            <a:off x="4464023" y="1429183"/>
            <a:ext cx="3263952" cy="1414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4334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xmlns="" id="{DD492912-BE36-43C5-AF75-711923EB049B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Inserção profissional</a:t>
            </a:r>
          </a:p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Tempo de espera para a obtenção do 1.º emprego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E3A89824-03DA-4D8C-8D99-6122AFB94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xmlns="" id="{9B804816-7650-854F-BE31-ECE4859C2F0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2656662"/>
              </p:ext>
            </p:extLst>
          </p:nvPr>
        </p:nvGraphicFramePr>
        <p:xfrm>
          <a:off x="1706516" y="2070252"/>
          <a:ext cx="8778967" cy="50595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xmlns="" id="{AB513BA0-47E3-44B3-89DE-65E14ED8F2F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13213070"/>
              </p:ext>
            </p:extLst>
          </p:nvPr>
        </p:nvGraphicFramePr>
        <p:xfrm>
          <a:off x="506911" y="7129754"/>
          <a:ext cx="11184345" cy="5403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4050938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xmlns="" id="{DD492912-BE36-43C5-AF75-711923EB049B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Inserção profissional</a:t>
            </a:r>
          </a:p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Tempo de espera para a obtenção do 1.º emprego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E3A89824-03DA-4D8C-8D99-6122AFB94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xmlns="" id="{E1DFAA4A-2D0A-584D-A576-225D433033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18668732"/>
              </p:ext>
            </p:extLst>
          </p:nvPr>
        </p:nvGraphicFramePr>
        <p:xfrm>
          <a:off x="721450" y="2010512"/>
          <a:ext cx="10749100" cy="45204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xmlns="" id="{79491DC9-990E-1F4B-9FD5-A2193FF1702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28902670"/>
              </p:ext>
            </p:extLst>
          </p:nvPr>
        </p:nvGraphicFramePr>
        <p:xfrm>
          <a:off x="721450" y="6835730"/>
          <a:ext cx="10749100" cy="5462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8877322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xmlns="" id="{DD492912-BE36-43C5-AF75-711923EB049B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Inserção profissional</a:t>
            </a:r>
          </a:p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Prosseguimento de estudos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E3A89824-03DA-4D8C-8D99-6122AFB94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xmlns="" id="{A9BCE867-9B46-2747-A998-67DE8A496A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12491487"/>
              </p:ext>
            </p:extLst>
          </p:nvPr>
        </p:nvGraphicFramePr>
        <p:xfrm>
          <a:off x="993684" y="2119145"/>
          <a:ext cx="10204632" cy="39002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xmlns="" id="{5B184734-D5D2-BC47-B834-D10D1C0404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92226025"/>
              </p:ext>
            </p:extLst>
          </p:nvPr>
        </p:nvGraphicFramePr>
        <p:xfrm>
          <a:off x="886097" y="6299994"/>
          <a:ext cx="10419806" cy="6233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1319949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xmlns="" id="{DD492912-BE36-43C5-AF75-711923EB049B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Emprego na área da formação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E3A89824-03DA-4D8C-8D99-6122AFB94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AD9BBC95-D57D-4E06-8D61-4331EC893373}"/>
              </a:ext>
            </a:extLst>
          </p:cNvPr>
          <p:cNvSpPr/>
          <p:nvPr/>
        </p:nvSpPr>
        <p:spPr>
          <a:xfrm>
            <a:off x="330420" y="1878405"/>
            <a:ext cx="11658598" cy="907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pt-PT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Taxa de emprego na área da formação (% de diplomados com atividade profissional remunerada, a trabalhar na área de formação) da FCUL é calculada da seguinte forma: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506549C4-E8E7-482C-B267-8F39525F369C}"/>
              </a:ext>
            </a:extLst>
          </p:cNvPr>
          <p:cNvSpPr/>
          <p:nvPr/>
        </p:nvSpPr>
        <p:spPr>
          <a:xfrm>
            <a:off x="1762323" y="4091362"/>
            <a:ext cx="10226692" cy="147970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r">
              <a:lnSpc>
                <a:spcPct val="115000"/>
              </a:lnSpc>
            </a:pPr>
            <a:r>
              <a:rPr lang="pt-PT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CAPRAF – Número de diplomados com atividade profissional remunerada na área de formação</a:t>
            </a:r>
          </a:p>
          <a:p>
            <a:pPr algn="r">
              <a:lnSpc>
                <a:spcPct val="115000"/>
              </a:lnSpc>
            </a:pPr>
            <a:r>
              <a:rPr lang="pt-PT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CAPR – Número de diplomados com atividade profissional remunerada</a:t>
            </a:r>
          </a:p>
          <a:p>
            <a:pPr algn="r">
              <a:lnSpc>
                <a:spcPct val="115000"/>
              </a:lnSpc>
            </a:pPr>
            <a:r>
              <a:rPr lang="pt-PT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SAPR – Número de diplomados sem atividade profissional remunerada</a:t>
            </a:r>
          </a:p>
          <a:p>
            <a:pPr algn="r">
              <a:lnSpc>
                <a:spcPct val="115000"/>
              </a:lnSpc>
            </a:pPr>
            <a:r>
              <a:rPr lang="pt-PT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NRQ – Número de diplomados não respondentes à questão da área de formação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tângulo 5">
                <a:extLst>
                  <a:ext uri="{FF2B5EF4-FFF2-40B4-BE49-F238E27FC236}">
                    <a16:creationId xmlns:a16="http://schemas.microsoft.com/office/drawing/2014/main" xmlns="" id="{65821E9F-39F6-4449-A746-EAF0BA56EA20}"/>
                  </a:ext>
                </a:extLst>
              </p:cNvPr>
              <p:cNvSpPr/>
              <p:nvPr/>
            </p:nvSpPr>
            <p:spPr>
              <a:xfrm>
                <a:off x="330416" y="3010908"/>
                <a:ext cx="11531161" cy="84991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5000"/>
                  </a:lnSpc>
                </a:pPr>
                <a14:m>
                  <m:oMath xmlns:m="http://schemas.openxmlformats.org/officeDocument/2006/math">
                    <m:r>
                      <a:rPr lang="pt-PT" sz="280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𝑇𝐸</m:t>
                    </m:r>
                    <m:r>
                      <a:rPr lang="pt-PT" sz="28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𝐴𝐹</m:t>
                    </m:r>
                    <m:r>
                      <a:rPr lang="pt-PT" sz="28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=</m:t>
                    </m:r>
                    <m:f>
                      <m:fPr>
                        <m:ctrlP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𝐶𝐴𝑃𝑅</m:t>
                        </m:r>
                        <m:r>
                          <a:rPr lang="pt-PT" sz="2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𝐴𝐹</m:t>
                        </m:r>
                      </m:num>
                      <m:den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𝐶𝐴𝑃𝑅</m:t>
                        </m:r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𝑆𝐴𝑃𝑅</m:t>
                        </m:r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pt-PT" sz="2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𝑁𝑅𝑄</m:t>
                        </m:r>
                      </m:den>
                    </m:f>
                  </m:oMath>
                </a14:m>
                <a:r>
                  <a:rPr lang="pt-PT" sz="2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x 100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pt-PT" sz="2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177</m:t>
                        </m:r>
                      </m:num>
                      <m:den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245+126−</m:t>
                        </m:r>
                        <m:r>
                          <a:rPr lang="pt-PT" sz="2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127</m:t>
                        </m:r>
                      </m:den>
                    </m:f>
                  </m:oMath>
                </a14:m>
                <a:r>
                  <a:rPr lang="pt-PT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100 = 76,8%</a:t>
                </a:r>
              </a:p>
            </p:txBody>
          </p:sp>
        </mc:Choice>
        <mc:Fallback xmlns="">
          <p:sp>
            <p:nvSpPr>
              <p:cNvPr id="6" name="Retângulo 5">
                <a:extLst>
                  <a:ext uri="{FF2B5EF4-FFF2-40B4-BE49-F238E27FC236}">
                    <a16:creationId xmlns:a16="http://schemas.microsoft.com/office/drawing/2014/main" id="{65821E9F-39F6-4449-A746-EAF0BA56EA2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416" y="3010908"/>
                <a:ext cx="11531161" cy="849913"/>
              </a:xfrm>
              <a:prstGeom prst="rect">
                <a:avLst/>
              </a:prstGeom>
              <a:blipFill>
                <a:blip r:embed="rId3"/>
                <a:stretch>
                  <a:fillRect b="-2878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xmlns="" id="{E7E5C4C1-43CD-4E37-A5EB-742DFDEBE77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26010776"/>
              </p:ext>
            </p:extLst>
          </p:nvPr>
        </p:nvGraphicFramePr>
        <p:xfrm>
          <a:off x="330422" y="5633542"/>
          <a:ext cx="11531155" cy="28562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xmlns="" id="{3999EBBC-962C-324C-AB7E-C6B5B4158C8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29460208"/>
              </p:ext>
            </p:extLst>
          </p:nvPr>
        </p:nvGraphicFramePr>
        <p:xfrm>
          <a:off x="202977" y="8474052"/>
          <a:ext cx="11786038" cy="40432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3510299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xmlns="" id="{DD492912-BE36-43C5-AF75-711923EB049B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Entidade empregadora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E3A89824-03DA-4D8C-8D99-6122AFB94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xmlns="" id="{F913273C-1CEC-41BF-A77D-778BDF02CD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515774"/>
              </p:ext>
            </p:extLst>
          </p:nvPr>
        </p:nvGraphicFramePr>
        <p:xfrm>
          <a:off x="1385207" y="2169959"/>
          <a:ext cx="9421586" cy="9543735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6966446">
                  <a:extLst>
                    <a:ext uri="{9D8B030D-6E8A-4147-A177-3AD203B41FA5}">
                      <a16:colId xmlns:a16="http://schemas.microsoft.com/office/drawing/2014/main" xmlns="" val="1884851538"/>
                    </a:ext>
                  </a:extLst>
                </a:gridCol>
                <a:gridCol w="2455140">
                  <a:extLst>
                    <a:ext uri="{9D8B030D-6E8A-4147-A177-3AD203B41FA5}">
                      <a16:colId xmlns:a16="http://schemas.microsoft.com/office/drawing/2014/main" xmlns="" val="581557773"/>
                    </a:ext>
                  </a:extLst>
                </a:gridCol>
              </a:tblGrid>
              <a:tr h="51587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400" b="0" dirty="0">
                          <a:effectLst/>
                        </a:rPr>
                        <a:t>Entidade</a:t>
                      </a:r>
                      <a:endParaRPr lang="pt-PT" sz="2400" b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400" b="0" dirty="0">
                          <a:effectLst/>
                        </a:rPr>
                        <a:t>N.º de diplomados</a:t>
                      </a:r>
                      <a:endParaRPr lang="pt-PT" sz="2400" b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61086459"/>
                  </a:ext>
                </a:extLst>
              </a:tr>
              <a:tr h="4298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Accenture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583734"/>
                  </a:ext>
                </a:extLst>
              </a:tr>
              <a:tr h="4298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Faculdade de Ciências da Universidade de Lisboa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77358701"/>
                  </a:ext>
                </a:extLst>
              </a:tr>
              <a:tr h="4298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Everis</a:t>
                      </a:r>
                      <a:endParaRPr lang="pt-PT" sz="2000" b="0" i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9249035"/>
                  </a:ext>
                </a:extLst>
              </a:tr>
              <a:tr h="4298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Instituto de Medicina Molecular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95318412"/>
                  </a:ext>
                </a:extLst>
              </a:tr>
              <a:tr h="4298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Deloitte</a:t>
                      </a:r>
                      <a:endParaRPr lang="pt-PT" sz="2000" b="0" i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82553999"/>
                  </a:ext>
                </a:extLst>
              </a:tr>
              <a:tr h="4298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Fidelidade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1742323"/>
                  </a:ext>
                </a:extLst>
              </a:tr>
              <a:tr h="4298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Instituto Nacional de Saúde Doutor Ricardo Jorge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38908873"/>
                  </a:ext>
                </a:extLst>
              </a:tr>
              <a:tr h="4298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Fundação Champalimaud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34178566"/>
                  </a:ext>
                </a:extLst>
              </a:tr>
              <a:tr h="4298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Altran</a:t>
                      </a:r>
                      <a:endParaRPr lang="pt-PT" sz="2000" b="0" i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55902159"/>
                  </a:ext>
                </a:extLst>
              </a:tr>
              <a:tr h="4298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CGI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17607161"/>
                  </a:ext>
                </a:extLst>
              </a:tr>
              <a:tr h="4298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EDP Comercial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74991613"/>
                  </a:ext>
                </a:extLst>
              </a:tr>
              <a:tr h="4298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SAP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7260665"/>
                  </a:ext>
                </a:extLst>
              </a:tr>
              <a:tr h="4298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Instituto de Tecnologia Química e Biológica António Xavier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62599409"/>
                  </a:ext>
                </a:extLst>
              </a:tr>
              <a:tr h="4298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BNP Paribas Securities Services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79115323"/>
                  </a:ext>
                </a:extLst>
              </a:tr>
              <a:tr h="4298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Laboratório de Sistemas de Grande Escala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87444117"/>
                  </a:ext>
                </a:extLst>
              </a:tr>
              <a:tr h="4298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Ernst &amp; Young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17067638"/>
                  </a:ext>
                </a:extLst>
              </a:tr>
              <a:tr h="4298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Associação Nacional das Farmácias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39508026"/>
                  </a:ext>
                </a:extLst>
              </a:tr>
              <a:tr h="4298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Liga para a Protecção da Natureza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3445117"/>
                  </a:ext>
                </a:extLst>
              </a:tr>
              <a:tr h="4298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Biosystems and Integrative Sciences Institute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31354068"/>
                  </a:ext>
                </a:extLst>
              </a:tr>
              <a:tr h="4298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Innowave Technologies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3655902"/>
                  </a:ext>
                </a:extLst>
              </a:tr>
              <a:tr h="4298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Laboratório Nacional de Engenharia Civil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985602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46120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xmlns="" id="{DD492912-BE36-43C5-AF75-711923EB049B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Internacionalização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E3A89824-03DA-4D8C-8D99-6122AFB94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xmlns="" id="{0DC8A603-64A1-2F43-8B89-C01C6C949F1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95947174"/>
              </p:ext>
            </p:extLst>
          </p:nvPr>
        </p:nvGraphicFramePr>
        <p:xfrm>
          <a:off x="527776" y="2053559"/>
          <a:ext cx="11136448" cy="45921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xmlns="" id="{5CCF35D0-11C2-40F9-9B11-E8DFB34A7B7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74003167"/>
              </p:ext>
            </p:extLst>
          </p:nvPr>
        </p:nvGraphicFramePr>
        <p:xfrm>
          <a:off x="527776" y="6993588"/>
          <a:ext cx="11136448" cy="51146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0456367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xmlns="" id="{DD492912-BE36-43C5-AF75-711923EB049B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 Melhoria profissional e relevância do curso para progressão na carreira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E3A89824-03DA-4D8C-8D99-6122AFB94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A6C8A489-DB61-404F-9FDC-2918EF71E9F0}"/>
              </a:ext>
            </a:extLst>
          </p:cNvPr>
          <p:cNvSpPr/>
          <p:nvPr/>
        </p:nvSpPr>
        <p:spPr>
          <a:xfrm>
            <a:off x="1763486" y="1874779"/>
            <a:ext cx="102216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PT" sz="24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Avaliação da formação recebida, por grau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xmlns="" id="{C2F1E31C-1572-4068-9A9B-D185A5238BA1}"/>
              </a:ext>
            </a:extLst>
          </p:cNvPr>
          <p:cNvSpPr/>
          <p:nvPr/>
        </p:nvSpPr>
        <p:spPr>
          <a:xfrm>
            <a:off x="995319" y="5437875"/>
            <a:ext cx="109898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PT" sz="24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Adequação da formação às necessidades do mercado de trabalho, por grau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8C51C93E-E042-4CBD-B2B9-F94080EB5416}"/>
              </a:ext>
            </a:extLst>
          </p:cNvPr>
          <p:cNvSpPr/>
          <p:nvPr/>
        </p:nvSpPr>
        <p:spPr>
          <a:xfrm>
            <a:off x="4176475" y="9096922"/>
            <a:ext cx="780869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PT" sz="24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Grau de satisfação com o percurso profissional, por grau</a:t>
            </a:r>
          </a:p>
        </p:txBody>
      </p:sp>
      <p:cxnSp>
        <p:nvCxnSpPr>
          <p:cNvPr id="11" name="Conexão reta 10">
            <a:extLst>
              <a:ext uri="{FF2B5EF4-FFF2-40B4-BE49-F238E27FC236}">
                <a16:creationId xmlns:a16="http://schemas.microsoft.com/office/drawing/2014/main" xmlns="" id="{EDCE6EFB-342F-4427-BAD9-3263377C7DE8}"/>
              </a:ext>
            </a:extLst>
          </p:cNvPr>
          <p:cNvCxnSpPr>
            <a:cxnSpLocks/>
          </p:cNvCxnSpPr>
          <p:nvPr/>
        </p:nvCxnSpPr>
        <p:spPr>
          <a:xfrm>
            <a:off x="0" y="5386469"/>
            <a:ext cx="121920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xão reta 13">
            <a:extLst>
              <a:ext uri="{FF2B5EF4-FFF2-40B4-BE49-F238E27FC236}">
                <a16:creationId xmlns:a16="http://schemas.microsoft.com/office/drawing/2014/main" xmlns="" id="{43D10506-C022-4F57-9C39-28C68296D41A}"/>
              </a:ext>
            </a:extLst>
          </p:cNvPr>
          <p:cNvCxnSpPr>
            <a:cxnSpLocks/>
          </p:cNvCxnSpPr>
          <p:nvPr/>
        </p:nvCxnSpPr>
        <p:spPr>
          <a:xfrm>
            <a:off x="0" y="9047108"/>
            <a:ext cx="121920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Gráfico 16">
            <a:extLst>
              <a:ext uri="{FF2B5EF4-FFF2-40B4-BE49-F238E27FC236}">
                <a16:creationId xmlns:a16="http://schemas.microsoft.com/office/drawing/2014/main" xmlns="" id="{B894F254-2B67-493A-BD98-4A05EA62FBE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37795087"/>
              </p:ext>
            </p:extLst>
          </p:nvPr>
        </p:nvGraphicFramePr>
        <p:xfrm>
          <a:off x="254726" y="2336443"/>
          <a:ext cx="11730443" cy="29985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8" name="Gráfico 17">
            <a:extLst>
              <a:ext uri="{FF2B5EF4-FFF2-40B4-BE49-F238E27FC236}">
                <a16:creationId xmlns:a16="http://schemas.microsoft.com/office/drawing/2014/main" xmlns="" id="{EACDE570-BE6C-42BC-8207-8E65586F26B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70477285"/>
              </p:ext>
            </p:extLst>
          </p:nvPr>
        </p:nvGraphicFramePr>
        <p:xfrm>
          <a:off x="254725" y="5899539"/>
          <a:ext cx="11730443" cy="30960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9" name="Gráfico 18">
            <a:extLst>
              <a:ext uri="{FF2B5EF4-FFF2-40B4-BE49-F238E27FC236}">
                <a16:creationId xmlns:a16="http://schemas.microsoft.com/office/drawing/2014/main" xmlns="" id="{DD42FD88-F2C5-49E8-A7EE-CE1F6FF96D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81554500"/>
              </p:ext>
            </p:extLst>
          </p:nvPr>
        </p:nvGraphicFramePr>
        <p:xfrm>
          <a:off x="254726" y="9558165"/>
          <a:ext cx="11730442" cy="29749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6532930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xmlns="" id="{DD492912-BE36-43C5-AF75-711923EB049B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 Relação entre Indicadores de Empregabilidade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E3A89824-03DA-4D8C-8D99-6122AFB94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5225172D-A3F4-42CF-8A4A-CAA17F636F81}"/>
              </a:ext>
            </a:extLst>
          </p:cNvPr>
          <p:cNvSpPr/>
          <p:nvPr/>
        </p:nvSpPr>
        <p:spPr>
          <a:xfrm>
            <a:off x="5848828" y="1845202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pt-PT" sz="24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Remuneração e emprego na área da formação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xmlns="" id="{C76D9C76-F0B1-48B1-816C-62916F850B77}"/>
              </a:ext>
            </a:extLst>
          </p:cNvPr>
          <p:cNvSpPr/>
          <p:nvPr/>
        </p:nvSpPr>
        <p:spPr>
          <a:xfrm>
            <a:off x="5848828" y="5431201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pt-PT" sz="24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Remuneração e internacionalização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3C713BBA-DE57-4025-833A-6FBE15B3F828}"/>
              </a:ext>
            </a:extLst>
          </p:cNvPr>
          <p:cNvSpPr/>
          <p:nvPr/>
        </p:nvSpPr>
        <p:spPr>
          <a:xfrm>
            <a:off x="4968238" y="9091841"/>
            <a:ext cx="69765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PT" sz="24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Internacionalização e emprego na área de formação</a:t>
            </a:r>
          </a:p>
        </p:txBody>
      </p:sp>
      <p:cxnSp>
        <p:nvCxnSpPr>
          <p:cNvPr id="6" name="Conexão reta 5">
            <a:extLst>
              <a:ext uri="{FF2B5EF4-FFF2-40B4-BE49-F238E27FC236}">
                <a16:creationId xmlns:a16="http://schemas.microsoft.com/office/drawing/2014/main" xmlns="" id="{D299CA84-F676-402C-97EF-484D39C6A992}"/>
              </a:ext>
            </a:extLst>
          </p:cNvPr>
          <p:cNvCxnSpPr>
            <a:cxnSpLocks/>
          </p:cNvCxnSpPr>
          <p:nvPr/>
        </p:nvCxnSpPr>
        <p:spPr>
          <a:xfrm>
            <a:off x="0" y="5386469"/>
            <a:ext cx="121920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xão reta 15">
            <a:extLst>
              <a:ext uri="{FF2B5EF4-FFF2-40B4-BE49-F238E27FC236}">
                <a16:creationId xmlns:a16="http://schemas.microsoft.com/office/drawing/2014/main" xmlns="" id="{F7ABA89B-1C6F-43EF-8379-C28FBEEDD804}"/>
              </a:ext>
            </a:extLst>
          </p:cNvPr>
          <p:cNvCxnSpPr>
            <a:cxnSpLocks/>
          </p:cNvCxnSpPr>
          <p:nvPr/>
        </p:nvCxnSpPr>
        <p:spPr>
          <a:xfrm>
            <a:off x="0" y="9047108"/>
            <a:ext cx="121920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Gráfico 14">
            <a:extLst>
              <a:ext uri="{FF2B5EF4-FFF2-40B4-BE49-F238E27FC236}">
                <a16:creationId xmlns:a16="http://schemas.microsoft.com/office/drawing/2014/main" xmlns="" id="{DF9E8902-594F-481F-A8BA-8B3E9BD5637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90066341"/>
              </p:ext>
            </p:extLst>
          </p:nvPr>
        </p:nvGraphicFramePr>
        <p:xfrm>
          <a:off x="127868" y="1992469"/>
          <a:ext cx="4840370" cy="33446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Gráfico 16">
            <a:extLst>
              <a:ext uri="{FF2B5EF4-FFF2-40B4-BE49-F238E27FC236}">
                <a16:creationId xmlns:a16="http://schemas.microsoft.com/office/drawing/2014/main" xmlns="" id="{5C1F6D99-231F-44A0-8C46-E13ED388D41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7476277"/>
              </p:ext>
            </p:extLst>
          </p:nvPr>
        </p:nvGraphicFramePr>
        <p:xfrm>
          <a:off x="4968238" y="2416190"/>
          <a:ext cx="7223762" cy="29501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8" name="Gráfico 17">
            <a:extLst>
              <a:ext uri="{FF2B5EF4-FFF2-40B4-BE49-F238E27FC236}">
                <a16:creationId xmlns:a16="http://schemas.microsoft.com/office/drawing/2014/main" xmlns="" id="{376409D3-8EF8-42CC-ADDD-2C684E64041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3718907"/>
              </p:ext>
            </p:extLst>
          </p:nvPr>
        </p:nvGraphicFramePr>
        <p:xfrm>
          <a:off x="127868" y="5587494"/>
          <a:ext cx="4593198" cy="3373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9" name="Gráfico 18">
            <a:extLst>
              <a:ext uri="{FF2B5EF4-FFF2-40B4-BE49-F238E27FC236}">
                <a16:creationId xmlns:a16="http://schemas.microsoft.com/office/drawing/2014/main" xmlns="" id="{B2C3FF73-76C8-43D7-AF3D-8633E6CC65B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91348515"/>
              </p:ext>
            </p:extLst>
          </p:nvPr>
        </p:nvGraphicFramePr>
        <p:xfrm>
          <a:off x="4721066" y="5873702"/>
          <a:ext cx="7343066" cy="3087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6" name="Gráfico 25">
            <a:extLst>
              <a:ext uri="{FF2B5EF4-FFF2-40B4-BE49-F238E27FC236}">
                <a16:creationId xmlns:a16="http://schemas.microsoft.com/office/drawing/2014/main" xmlns="" id="{C8BCA96A-AF3D-4CE7-B541-471A44FD0E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37857808"/>
              </p:ext>
            </p:extLst>
          </p:nvPr>
        </p:nvGraphicFramePr>
        <p:xfrm>
          <a:off x="66906" y="9297438"/>
          <a:ext cx="4654160" cy="33025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27" name="Gráfico 26">
            <a:extLst>
              <a:ext uri="{FF2B5EF4-FFF2-40B4-BE49-F238E27FC236}">
                <a16:creationId xmlns:a16="http://schemas.microsoft.com/office/drawing/2014/main" xmlns="" id="{68447A7B-E4D5-4B5C-A0AD-C0A4641A99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58410080"/>
              </p:ext>
            </p:extLst>
          </p:nvPr>
        </p:nvGraphicFramePr>
        <p:xfrm>
          <a:off x="4754519" y="9553504"/>
          <a:ext cx="7404028" cy="3093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2636523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xmlns="" id="{E08E9CED-B2E5-4B43-99D7-20CE6CAB6478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32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Indicadores Principais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xmlns="" id="{AFCB92FC-B04E-1C42-8F4D-795B4FEC3C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xmlns="" id="{AC63C0D0-4D64-4E34-B87E-173666BB68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166429"/>
              </p:ext>
            </p:extLst>
          </p:nvPr>
        </p:nvGraphicFramePr>
        <p:xfrm>
          <a:off x="0" y="1705702"/>
          <a:ext cx="12192000" cy="1148827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xmlns="" val="2178627965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xmlns="" val="1018786918"/>
                    </a:ext>
                  </a:extLst>
                </a:gridCol>
              </a:tblGrid>
              <a:tr h="2051623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2800" b="0" u="none" strike="noStrike" dirty="0">
                          <a:effectLst/>
                        </a:rPr>
                        <a:t>Taxa de emprego </a:t>
                      </a:r>
                    </a:p>
                    <a:p>
                      <a:pPr algn="ctr" fontAlgn="ctr"/>
                      <a:r>
                        <a:rPr lang="pt-PT" sz="2400" b="0" u="none" strike="noStrike" dirty="0">
                          <a:effectLst/>
                        </a:rPr>
                        <a:t>(% de diplomados com atividade profissional remunerada)</a:t>
                      </a:r>
                      <a:endParaRPr lang="pt-PT" sz="2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800" b="0" u="none" strike="noStrike" dirty="0">
                          <a:effectLst/>
                        </a:rPr>
                        <a:t>77,8%</a:t>
                      </a:r>
                      <a:endParaRPr lang="pt-PT" sz="2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266797520"/>
                  </a:ext>
                </a:extLst>
              </a:tr>
              <a:tr h="1949934">
                <a:tc>
                  <a:txBody>
                    <a:bodyPr/>
                    <a:lstStyle/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Tempo de espera para a obtenção do 1.º emprego</a:t>
                      </a:r>
                      <a:br>
                        <a:rPr lang="pt-PT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t-PT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(% de diplomados que obtiveram emprego até 12 meses após a conclusão do curso)</a:t>
                      </a:r>
                    </a:p>
                    <a:p>
                      <a:pPr algn="ctr" fontAlgn="ctr"/>
                      <a:endParaRPr lang="pt-PT" sz="2400" b="0" u="none" strike="noStrike" dirty="0">
                        <a:effectLst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82,4%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44387279"/>
                  </a:ext>
                </a:extLst>
              </a:tr>
              <a:tr h="2121079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2800" b="0" u="none" strike="noStrike" dirty="0" smtClean="0">
                          <a:effectLst/>
                        </a:rPr>
                        <a:t>Emprego na área de formação </a:t>
                      </a:r>
                    </a:p>
                    <a:p>
                      <a:pPr algn="ctr" fontAlgn="ctr"/>
                      <a:r>
                        <a:rPr lang="pt-PT" sz="2400" b="0" u="none" strike="noStrike" dirty="0" smtClean="0">
                          <a:effectLst/>
                        </a:rPr>
                        <a:t>(% de diplomados </a:t>
                      </a:r>
                      <a:r>
                        <a:rPr lang="pt-PT" sz="2400" b="0" dirty="0" smtClean="0"/>
                        <a:t>com atividade profissional remunerada, a trabalhar na área de formação</a:t>
                      </a:r>
                      <a:r>
                        <a:rPr lang="pt-PT" sz="2400" b="0" u="none" strike="noStrike" dirty="0" smtClean="0">
                          <a:effectLst/>
                        </a:rPr>
                        <a:t>)</a:t>
                      </a:r>
                      <a:endParaRPr lang="pt-PT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800" b="0" u="none" strike="noStrike" dirty="0" smtClean="0">
                        <a:effectLst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800" b="0" u="none" strike="noStrike" dirty="0" smtClean="0">
                          <a:effectLst/>
                        </a:rPr>
                        <a:t>72,5%</a:t>
                      </a:r>
                      <a:endParaRPr lang="pt-PT" sz="28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pt-PT" sz="2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5278691"/>
                  </a:ext>
                </a:extLst>
              </a:tr>
              <a:tr h="2458662">
                <a:tc>
                  <a:txBody>
                    <a:bodyPr/>
                    <a:lstStyle/>
                    <a:p>
                      <a:pPr algn="ctr" fontAlgn="ctr"/>
                      <a:endParaRPr lang="pt-PT" sz="2800" b="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pt-PT" sz="2800" b="0" u="none" strike="noStrike" dirty="0" smtClean="0">
                          <a:effectLst/>
                        </a:rPr>
                        <a:t>Internacionalização do emprego 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400" b="0" u="none" strike="noStrike" dirty="0" smtClean="0">
                          <a:effectLst/>
                        </a:rPr>
                        <a:t>(% de </a:t>
                      </a:r>
                      <a:r>
                        <a:rPr kumimoji="0" lang="pt-PT" sz="2400" b="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diplomados com atividade profissional remunerada, a trabalhar no estrangeiro</a:t>
                      </a:r>
                      <a:r>
                        <a:rPr lang="pt-PT" sz="2400" b="0" u="none" strike="noStrike" dirty="0" smtClean="0">
                          <a:effectLst/>
                        </a:rPr>
                        <a:t>)</a:t>
                      </a:r>
                      <a:endParaRPr lang="pt-PT" sz="24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800" b="0" u="none" strike="noStrike" dirty="0">
                        <a:effectLst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800" b="0" dirty="0" smtClean="0"/>
                        <a:t>12,0%</a:t>
                      </a:r>
                      <a:endParaRPr lang="pt-PT" sz="28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575609933"/>
                  </a:ext>
                </a:extLst>
              </a:tr>
              <a:tr h="2388030"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800" b="0" u="none" strike="noStrike" dirty="0" smtClean="0">
                          <a:effectLst/>
                        </a:rPr>
                        <a:t>Remuneração média mensal bruta </a:t>
                      </a:r>
                      <a:r>
                        <a:rPr lang="pt-PT" sz="2400" b="0" u="none" strike="noStrike" dirty="0" smtClean="0">
                          <a:effectLst/>
                        </a:rPr>
                        <a:t>(Base)</a:t>
                      </a:r>
                      <a:endParaRPr lang="pt-PT" sz="2800" b="0" u="none" strike="noStrike" dirty="0" smtClean="0">
                        <a:effectLst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800" b="0" u="none" strike="noStrike" dirty="0" smtClean="0">
                        <a:effectLst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800" b="0" u="none" strike="noStrike" dirty="0" smtClean="0">
                          <a:effectLst/>
                        </a:rPr>
                        <a:t>1 293,7 €</a:t>
                      </a:r>
                      <a:endParaRPr lang="pt-PT" sz="28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218779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7430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49AC8111-E5B0-7443-A91D-ADA5C2606A44}"/>
              </a:ext>
            </a:extLst>
          </p:cNvPr>
          <p:cNvSpPr/>
          <p:nvPr/>
        </p:nvSpPr>
        <p:spPr>
          <a:xfrm>
            <a:off x="265956" y="1765302"/>
            <a:ext cx="11686558" cy="107721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1. População, Diplomados respondentes e Taxa de Resposta</a:t>
            </a: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2. Caracterização dos diplomados</a:t>
            </a: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3. Situação face ao emprego</a:t>
            </a: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4. Taxa de emprego</a:t>
            </a:r>
            <a:endParaRPr lang="pt-PT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5. Tipo de vínculo contratual com a entidade empregadora </a:t>
            </a: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6. Remuneração</a:t>
            </a: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7. Inserção profissional</a:t>
            </a:r>
          </a:p>
          <a:p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I. Tempo de espera para a obtenção do 1.º emprego;</a:t>
            </a:r>
          </a:p>
          <a:p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II. </a:t>
            </a:r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Prosseguimento de estudos</a:t>
            </a:r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.</a:t>
            </a:r>
            <a:endParaRPr lang="pt-PT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8. Emprego na área da formação</a:t>
            </a: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9. Entidade empregadora</a:t>
            </a: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10. Internacionalização</a:t>
            </a: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11. Melhoria profissional e relevância do curso para progressão na carreira</a:t>
            </a:r>
          </a:p>
          <a:p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pt-P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Avaliação da formação recebida, por grau</a:t>
            </a:r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II. Adequação da formação às necessidades do mercado de trabalho, por grau;</a:t>
            </a:r>
          </a:p>
          <a:p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III. Grau de satisfação com o percurso profissional, por grau.</a:t>
            </a:r>
            <a:endParaRPr lang="pt-PT" sz="20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12. Relação entre Indicadores de Empregabilidade</a:t>
            </a:r>
          </a:p>
          <a:p>
            <a:r>
              <a:rPr lang="pt-PT" sz="20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Remuneração e emprego na área da formação;</a:t>
            </a:r>
          </a:p>
          <a:p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II. Remuneração e internacionalização;</a:t>
            </a:r>
          </a:p>
          <a:p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III. Internacionalização e emprego na área de formação.</a:t>
            </a:r>
          </a:p>
        </p:txBody>
      </p:sp>
      <p:pic>
        <p:nvPicPr>
          <p:cNvPr id="26" name="Imagem 25">
            <a:extLst>
              <a:ext uri="{FF2B5EF4-FFF2-40B4-BE49-F238E27FC236}">
                <a16:creationId xmlns:a16="http://schemas.microsoft.com/office/drawing/2014/main" xmlns="" id="{A6066F84-0477-48E2-B9C5-2FC7377D93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xmlns="" id="{9228153E-22A3-424A-86B8-BA91D8EB2304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Índice</a:t>
            </a:r>
          </a:p>
        </p:txBody>
      </p:sp>
    </p:spTree>
    <p:extLst>
      <p:ext uri="{BB962C8B-B14F-4D97-AF65-F5344CB8AC3E}">
        <p14:creationId xmlns:p14="http://schemas.microsoft.com/office/powerpoint/2010/main" val="3630891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Marcador de Posição de Conteúdo 6">
            <a:extLst>
              <a:ext uri="{FF2B5EF4-FFF2-40B4-BE49-F238E27FC236}">
                <a16:creationId xmlns:a16="http://schemas.microsoft.com/office/drawing/2014/main" xmlns="" id="{FE72AF7D-7143-4148-960E-50CB41E055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9948240"/>
              </p:ext>
            </p:extLst>
          </p:nvPr>
        </p:nvGraphicFramePr>
        <p:xfrm>
          <a:off x="66906" y="3472547"/>
          <a:ext cx="5791343" cy="65523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26731">
                  <a:extLst>
                    <a:ext uri="{9D8B030D-6E8A-4147-A177-3AD203B41FA5}">
                      <a16:colId xmlns:a16="http://schemas.microsoft.com/office/drawing/2014/main" xmlns="" val="2243298805"/>
                    </a:ext>
                  </a:extLst>
                </a:gridCol>
                <a:gridCol w="838598">
                  <a:extLst>
                    <a:ext uri="{9D8B030D-6E8A-4147-A177-3AD203B41FA5}">
                      <a16:colId xmlns:a16="http://schemas.microsoft.com/office/drawing/2014/main" xmlns="" val="3015212997"/>
                    </a:ext>
                  </a:extLst>
                </a:gridCol>
                <a:gridCol w="1057605">
                  <a:extLst>
                    <a:ext uri="{9D8B030D-6E8A-4147-A177-3AD203B41FA5}">
                      <a16:colId xmlns:a16="http://schemas.microsoft.com/office/drawing/2014/main" xmlns="" val="2358951861"/>
                    </a:ext>
                  </a:extLst>
                </a:gridCol>
                <a:gridCol w="968409">
                  <a:extLst>
                    <a:ext uri="{9D8B030D-6E8A-4147-A177-3AD203B41FA5}">
                      <a16:colId xmlns:a16="http://schemas.microsoft.com/office/drawing/2014/main" xmlns="" val="2557936771"/>
                    </a:ext>
                  </a:extLst>
                </a:gridCol>
              </a:tblGrid>
              <a:tr h="825928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Licenciaturas – 1.º Ciclo</a:t>
                      </a:r>
                    </a:p>
                  </a:txBody>
                  <a:tcPr marL="9525" marR="9525" marT="9525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População (N)</a:t>
                      </a:r>
                    </a:p>
                  </a:txBody>
                  <a:tcPr marL="9525" marR="9525" marT="9525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2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Diplomados Respondentes (n)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Taxa de resposta</a:t>
                      </a:r>
                      <a:endParaRPr lang="pt-PT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27736794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Biologia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159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37,7%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36103585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Bioquímica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45,6%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72018840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Engenharia Geográfica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41,7%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81194585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Engenharia Informática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61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39,3%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41735190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Engenharia Informática (regime pós-laboral)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50,0%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14989611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Estatística Aplicada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65,2%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86502284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Física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60,0%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52557971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Geologia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51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35,3%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39533382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Matemática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33,3%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6573312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Matemática Aplicada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42,9%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72135066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Meteorologia, Oceanografia e Geofísica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53,3%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25473149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Química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38,9%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40681477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Química Tecnológica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61,5%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00668003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Tecnologias de Informação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42,1%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25493407"/>
                  </a:ext>
                </a:extLst>
              </a:tr>
            </a:tbl>
          </a:graphicData>
        </a:graphic>
      </p:graphicFrame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xmlns="" id="{D18F03C5-C4D4-4542-8F63-403B6D42DC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1845511"/>
              </p:ext>
            </p:extLst>
          </p:nvPr>
        </p:nvGraphicFramePr>
        <p:xfrm>
          <a:off x="66905" y="10106570"/>
          <a:ext cx="5791343" cy="24146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37085">
                  <a:extLst>
                    <a:ext uri="{9D8B030D-6E8A-4147-A177-3AD203B41FA5}">
                      <a16:colId xmlns:a16="http://schemas.microsoft.com/office/drawing/2014/main" xmlns="" val="3892135040"/>
                    </a:ext>
                  </a:extLst>
                </a:gridCol>
                <a:gridCol w="840986">
                  <a:extLst>
                    <a:ext uri="{9D8B030D-6E8A-4147-A177-3AD203B41FA5}">
                      <a16:colId xmlns:a16="http://schemas.microsoft.com/office/drawing/2014/main" xmlns="" val="2798625545"/>
                    </a:ext>
                  </a:extLst>
                </a:gridCol>
                <a:gridCol w="1008964">
                  <a:extLst>
                    <a:ext uri="{9D8B030D-6E8A-4147-A177-3AD203B41FA5}">
                      <a16:colId xmlns:a16="http://schemas.microsoft.com/office/drawing/2014/main" xmlns="" val="1026598003"/>
                    </a:ext>
                  </a:extLst>
                </a:gridCol>
                <a:gridCol w="1004308">
                  <a:extLst>
                    <a:ext uri="{9D8B030D-6E8A-4147-A177-3AD203B41FA5}">
                      <a16:colId xmlns:a16="http://schemas.microsoft.com/office/drawing/2014/main" xmlns="" val="4134857088"/>
                    </a:ext>
                  </a:extLst>
                </a:gridCol>
              </a:tblGrid>
              <a:tr h="1034455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Mestrados Integrados</a:t>
                      </a:r>
                      <a:endParaRPr lang="pt-PT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População (N)</a:t>
                      </a:r>
                    </a:p>
                  </a:txBody>
                  <a:tcPr marL="9525" marR="9525" marT="9525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2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Diplomados Respondentes (n)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Taxa de resposta</a:t>
                      </a:r>
                      <a:endParaRPr lang="pt-PT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19922756"/>
                  </a:ext>
                </a:extLst>
              </a:tr>
              <a:tr h="46007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Engenharia Biomédica e Biofísica</a:t>
                      </a:r>
                    </a:p>
                  </a:txBody>
                  <a:tcPr marL="68580" marR="68580" marT="0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68580" marR="68580" marT="0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580" marR="68580" marT="0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50,0%</a:t>
                      </a:r>
                    </a:p>
                  </a:txBody>
                  <a:tcPr marL="68580" marR="68580" marT="0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48730526"/>
                  </a:ext>
                </a:extLst>
              </a:tr>
              <a:tr h="46007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Engenharia da Energia e do Ambiente </a:t>
                      </a:r>
                    </a:p>
                  </a:txBody>
                  <a:tcPr marL="68580" marR="68580" marT="0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61</a:t>
                      </a:r>
                    </a:p>
                  </a:txBody>
                  <a:tcPr marL="68580" marR="68580" marT="0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68580" marR="68580" marT="0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37,7%</a:t>
                      </a:r>
                    </a:p>
                  </a:txBody>
                  <a:tcPr marL="68580" marR="68580" marT="0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28053031"/>
                  </a:ext>
                </a:extLst>
              </a:tr>
              <a:tr h="46007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Engenharia Física</a:t>
                      </a:r>
                    </a:p>
                  </a:txBody>
                  <a:tcPr marL="68580" marR="68580" marT="0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50,0%</a:t>
                      </a:r>
                    </a:p>
                  </a:txBody>
                  <a:tcPr marL="68580" marR="68580" marT="0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88256344"/>
                  </a:ext>
                </a:extLst>
              </a:tr>
            </a:tbl>
          </a:graphicData>
        </a:graphic>
      </p:graphicFrame>
      <p:graphicFrame>
        <p:nvGraphicFramePr>
          <p:cNvPr id="11" name="Tabela 10">
            <a:extLst>
              <a:ext uri="{FF2B5EF4-FFF2-40B4-BE49-F238E27FC236}">
                <a16:creationId xmlns:a16="http://schemas.microsoft.com/office/drawing/2014/main" xmlns="" id="{72ED5259-5B29-F34F-B1BB-E570214F1F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514332"/>
              </p:ext>
            </p:extLst>
          </p:nvPr>
        </p:nvGraphicFramePr>
        <p:xfrm>
          <a:off x="66906" y="1771017"/>
          <a:ext cx="12058188" cy="161988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05895">
                  <a:extLst>
                    <a:ext uri="{9D8B030D-6E8A-4147-A177-3AD203B41FA5}">
                      <a16:colId xmlns:a16="http://schemas.microsoft.com/office/drawing/2014/main" xmlns="" val="1864036315"/>
                    </a:ext>
                  </a:extLst>
                </a:gridCol>
                <a:gridCol w="2823016">
                  <a:extLst>
                    <a:ext uri="{9D8B030D-6E8A-4147-A177-3AD203B41FA5}">
                      <a16:colId xmlns:a16="http://schemas.microsoft.com/office/drawing/2014/main" xmlns="" val="3736695171"/>
                    </a:ext>
                  </a:extLst>
                </a:gridCol>
                <a:gridCol w="2700015">
                  <a:extLst>
                    <a:ext uri="{9D8B030D-6E8A-4147-A177-3AD203B41FA5}">
                      <a16:colId xmlns:a16="http://schemas.microsoft.com/office/drawing/2014/main" xmlns="" val="3489834892"/>
                    </a:ext>
                  </a:extLst>
                </a:gridCol>
                <a:gridCol w="2329262">
                  <a:extLst>
                    <a:ext uri="{9D8B030D-6E8A-4147-A177-3AD203B41FA5}">
                      <a16:colId xmlns:a16="http://schemas.microsoft.com/office/drawing/2014/main" xmlns="" val="1689357312"/>
                    </a:ext>
                  </a:extLst>
                </a:gridCol>
              </a:tblGrid>
              <a:tr h="414103">
                <a:tc>
                  <a:txBody>
                    <a:bodyPr/>
                    <a:lstStyle/>
                    <a:p>
                      <a:pPr algn="l" fontAlgn="b"/>
                      <a:r>
                        <a:rPr lang="pt-PT" sz="16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População (N)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6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Diplomados Respondentes (n)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6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Taxa de resposta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51727740"/>
                  </a:ext>
                </a:extLst>
              </a:tr>
              <a:tr h="3014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Licenciaturas – 1.º Ciclo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4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509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4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216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4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42,4%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76565920"/>
                  </a:ext>
                </a:extLst>
              </a:tr>
              <a:tr h="3014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Mestrados Integrados</a:t>
                      </a:r>
                      <a:endParaRPr lang="pt-PT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4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97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4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4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42,3%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88329981"/>
                  </a:ext>
                </a:extLst>
              </a:tr>
              <a:tr h="3014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Mestrados – 2.º Ciclo</a:t>
                      </a:r>
                      <a:endParaRPr lang="pt-PT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4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279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4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114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4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40,9%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94257920"/>
                  </a:ext>
                </a:extLst>
              </a:tr>
              <a:tr h="301445">
                <a:tc>
                  <a:txBody>
                    <a:bodyPr/>
                    <a:lstStyle/>
                    <a:p>
                      <a:pPr algn="l" fontAlgn="b"/>
                      <a:r>
                        <a:rPr lang="pt-PT" sz="16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Geral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6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885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6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371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6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41,9%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32000805"/>
                  </a:ext>
                </a:extLst>
              </a:tr>
            </a:tbl>
          </a:graphicData>
        </a:graphic>
      </p:graphicFrame>
      <p:graphicFrame>
        <p:nvGraphicFramePr>
          <p:cNvPr id="12" name="Tabela 11">
            <a:extLst>
              <a:ext uri="{FF2B5EF4-FFF2-40B4-BE49-F238E27FC236}">
                <a16:creationId xmlns:a16="http://schemas.microsoft.com/office/drawing/2014/main" xmlns="" id="{D47538FC-E196-0545-A41D-BCBC6D35B0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0742985"/>
              </p:ext>
            </p:extLst>
          </p:nvPr>
        </p:nvGraphicFramePr>
        <p:xfrm>
          <a:off x="5962049" y="3456217"/>
          <a:ext cx="6163045" cy="90650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26731">
                  <a:extLst>
                    <a:ext uri="{9D8B030D-6E8A-4147-A177-3AD203B41FA5}">
                      <a16:colId xmlns:a16="http://schemas.microsoft.com/office/drawing/2014/main" xmlns="" val="4103367025"/>
                    </a:ext>
                  </a:extLst>
                </a:gridCol>
                <a:gridCol w="937260">
                  <a:extLst>
                    <a:ext uri="{9D8B030D-6E8A-4147-A177-3AD203B41FA5}">
                      <a16:colId xmlns:a16="http://schemas.microsoft.com/office/drawing/2014/main" xmlns="" val="3260287285"/>
                    </a:ext>
                  </a:extLst>
                </a:gridCol>
                <a:gridCol w="1192216">
                  <a:extLst>
                    <a:ext uri="{9D8B030D-6E8A-4147-A177-3AD203B41FA5}">
                      <a16:colId xmlns:a16="http://schemas.microsoft.com/office/drawing/2014/main" xmlns="" val="435925375"/>
                    </a:ext>
                  </a:extLst>
                </a:gridCol>
                <a:gridCol w="706838">
                  <a:extLst>
                    <a:ext uri="{9D8B030D-6E8A-4147-A177-3AD203B41FA5}">
                      <a16:colId xmlns:a16="http://schemas.microsoft.com/office/drawing/2014/main" xmlns="" val="433026275"/>
                    </a:ext>
                  </a:extLst>
                </a:gridCol>
              </a:tblGrid>
              <a:tr h="641972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Mestrados – 2.º Ciclo</a:t>
                      </a:r>
                      <a:endParaRPr lang="pt-PT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3712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População (N)</a:t>
                      </a:r>
                    </a:p>
                  </a:txBody>
                  <a:tcPr marL="9525" marR="9525" marT="9525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Diplomados Respondentes (n)</a:t>
                      </a:r>
                    </a:p>
                  </a:txBody>
                  <a:tcPr marL="9525" marR="9525" marT="9525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20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Taxa de resposta</a:t>
                      </a:r>
                      <a:endParaRPr lang="pt-PT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3712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86993066"/>
                  </a:ext>
                </a:extLst>
              </a:tr>
              <a:tr h="2987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Bioestatística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42,9%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87062342"/>
                  </a:ext>
                </a:extLst>
              </a:tr>
              <a:tr h="2987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Bioinformática e Biologia Computacional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15,4%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19264001"/>
                  </a:ext>
                </a:extLst>
              </a:tr>
              <a:tr h="2987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Biologia da Conservação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68492251"/>
                  </a:ext>
                </a:extLst>
              </a:tr>
              <a:tr h="2987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Biologia Evolutiva e do Desenvolvimento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31,3%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84216796"/>
                  </a:ext>
                </a:extLst>
              </a:tr>
              <a:tr h="2987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Biologia Humana e Ambiente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47,1%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83511786"/>
                  </a:ext>
                </a:extLst>
              </a:tr>
              <a:tr h="2987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Biologia Molecular e Genética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48,1%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97955339"/>
                  </a:ext>
                </a:extLst>
              </a:tr>
              <a:tr h="2987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Bioquímica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31,6%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26044004"/>
                  </a:ext>
                </a:extLst>
              </a:tr>
              <a:tr h="2987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Ciências do Mar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78649599"/>
                  </a:ext>
                </a:extLst>
              </a:tr>
              <a:tr h="2987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Ciências Geofísicas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14,3%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0497208"/>
                  </a:ext>
                </a:extLst>
              </a:tr>
              <a:tr h="2987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Ecologia e Gestão Ambiental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04583565"/>
                  </a:ext>
                </a:extLst>
              </a:tr>
              <a:tr h="2987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Ecologia Marinha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33,3%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7858833"/>
                  </a:ext>
                </a:extLst>
              </a:tr>
              <a:tr h="2987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Engenharia Geográfica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16,7%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27367015"/>
                  </a:ext>
                </a:extLst>
              </a:tr>
              <a:tr h="2987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Engenharia Informática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38,1%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49198825"/>
                  </a:ext>
                </a:extLst>
              </a:tr>
              <a:tr h="2987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Estatística e Investigação Operacional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57,1%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08292976"/>
                  </a:ext>
                </a:extLst>
              </a:tr>
              <a:tr h="2987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Física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44,4%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17236855"/>
                  </a:ext>
                </a:extLst>
              </a:tr>
              <a:tr h="2987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Geologia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33,3%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40479705"/>
                  </a:ext>
                </a:extLst>
              </a:tr>
              <a:tr h="2987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Geologia Aplicada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22,2%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09131737"/>
                  </a:ext>
                </a:extLst>
              </a:tr>
              <a:tr h="41854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Geologia do Ambiente, Riscos Geológicos e Ordenamento do Território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02735234"/>
                  </a:ext>
                </a:extLst>
              </a:tr>
              <a:tr h="27705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Gestão de Informação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92157968"/>
                  </a:ext>
                </a:extLst>
              </a:tr>
              <a:tr h="27046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História e Filosofia das Ciências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65337098"/>
                  </a:ext>
                </a:extLst>
              </a:tr>
              <a:tr h="26386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Informática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38278097"/>
                  </a:ext>
                </a:extLst>
              </a:tr>
              <a:tr h="2987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Matemática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33,3%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25142685"/>
                  </a:ext>
                </a:extLst>
              </a:tr>
              <a:tr h="2987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Matemática Aplicada à Economia e Gestão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09434115"/>
                  </a:ext>
                </a:extLst>
              </a:tr>
              <a:tr h="2987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Matemática Financeira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66,7%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94184141"/>
                  </a:ext>
                </a:extLst>
              </a:tr>
              <a:tr h="2987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Microbiologia Aplicada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56,3%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29402995"/>
                  </a:ext>
                </a:extLst>
              </a:tr>
              <a:tr h="2987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Química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4477278"/>
                  </a:ext>
                </a:extLst>
              </a:tr>
              <a:tr h="2987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Química Tecnológica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04621776"/>
                  </a:ext>
                </a:extLst>
              </a:tr>
              <a:tr h="32233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Segurança Informática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22,2%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79225141"/>
                  </a:ext>
                </a:extLst>
              </a:tr>
            </a:tbl>
          </a:graphicData>
        </a:graphic>
      </p:graphicFrame>
      <p:sp>
        <p:nvSpPr>
          <p:cNvPr id="10" name="Título 1">
            <a:extLst>
              <a:ext uri="{FF2B5EF4-FFF2-40B4-BE49-F238E27FC236}">
                <a16:creationId xmlns:a16="http://schemas.microsoft.com/office/drawing/2014/main" xmlns="" id="{42CDD338-E98D-4DA5-B716-1553FD722A80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População, Diplomados respondentes e Taxa de Resposta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329009CA-282B-45F2-8F00-6DC331E744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92607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ítulo 1">
            <a:extLst>
              <a:ext uri="{FF2B5EF4-FFF2-40B4-BE49-F238E27FC236}">
                <a16:creationId xmlns:a16="http://schemas.microsoft.com/office/drawing/2014/main" xmlns="" id="{8D1FEA36-507D-49EF-96C1-D413F2ED93EC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Caracterização dos diplomados</a:t>
            </a:r>
          </a:p>
        </p:txBody>
      </p:sp>
      <p:pic>
        <p:nvPicPr>
          <p:cNvPr id="22" name="Imagem 21">
            <a:extLst>
              <a:ext uri="{FF2B5EF4-FFF2-40B4-BE49-F238E27FC236}">
                <a16:creationId xmlns:a16="http://schemas.microsoft.com/office/drawing/2014/main" xmlns="" id="{8B8981DD-1100-48CD-8679-E8578C3678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1EC7500C-F1CF-4E89-88BB-17B50CB1B93A}"/>
              </a:ext>
            </a:extLst>
          </p:cNvPr>
          <p:cNvSpPr/>
          <p:nvPr/>
        </p:nvSpPr>
        <p:spPr>
          <a:xfrm>
            <a:off x="377404" y="11948307"/>
            <a:ext cx="114371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Para o cálculo da média da Idade de conclusão do curso excluíram-se os diplomados da licenciatura Geologia, por ter uma duração, de 4 anos letivos, superior à dos restantes cursos de licenciatura.</a:t>
            </a:r>
            <a:endParaRPr lang="pt-PT" dirty="0"/>
          </a:p>
        </p:txBody>
      </p:sp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xmlns="" id="{C5A58639-7281-BF4B-BDD9-8B9639F3383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2994774"/>
              </p:ext>
            </p:extLst>
          </p:nvPr>
        </p:nvGraphicFramePr>
        <p:xfrm>
          <a:off x="213360" y="1852412"/>
          <a:ext cx="6029094" cy="42886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xmlns="" id="{8AA665FC-D082-8246-894A-95688362B06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27372779"/>
              </p:ext>
            </p:extLst>
          </p:nvPr>
        </p:nvGraphicFramePr>
        <p:xfrm>
          <a:off x="5899512" y="1881938"/>
          <a:ext cx="6116320" cy="42591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xmlns="" id="{C7D068A2-6E7E-5348-8283-C99FDA7A4AC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30028745"/>
              </p:ext>
            </p:extLst>
          </p:nvPr>
        </p:nvGraphicFramePr>
        <p:xfrm>
          <a:off x="377404" y="6240653"/>
          <a:ext cx="11384593" cy="29824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3" name="Gráfico 12">
            <a:extLst>
              <a:ext uri="{FF2B5EF4-FFF2-40B4-BE49-F238E27FC236}">
                <a16:creationId xmlns:a16="http://schemas.microsoft.com/office/drawing/2014/main" xmlns="" id="{B64D6588-19F0-5B4E-BC0F-52E41DED8F6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55499280"/>
              </p:ext>
            </p:extLst>
          </p:nvPr>
        </p:nvGraphicFramePr>
        <p:xfrm>
          <a:off x="377403" y="9322711"/>
          <a:ext cx="11384593" cy="26255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647680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ítulo 1">
            <a:extLst>
              <a:ext uri="{FF2B5EF4-FFF2-40B4-BE49-F238E27FC236}">
                <a16:creationId xmlns:a16="http://schemas.microsoft.com/office/drawing/2014/main" xmlns="" id="{0CD15F52-1527-4A69-89DF-CEE314E34315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Situação face ao emprego</a:t>
            </a:r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xmlns="" id="{79EAEDBD-1431-461B-93D9-197502E330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xmlns="" id="{CD7CB414-898F-FA40-A4CF-1BE458430E2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53976030"/>
              </p:ext>
            </p:extLst>
          </p:nvPr>
        </p:nvGraphicFramePr>
        <p:xfrm>
          <a:off x="134849" y="1861457"/>
          <a:ext cx="11922301" cy="57803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xmlns="" id="{0AFE934D-9C06-46CF-B509-4A7E1B7F671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67219197"/>
              </p:ext>
            </p:extLst>
          </p:nvPr>
        </p:nvGraphicFramePr>
        <p:xfrm>
          <a:off x="134849" y="7797530"/>
          <a:ext cx="11922301" cy="48024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376096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2D75B0A6-8668-4541-8697-9884A266DDF0}"/>
              </a:ext>
            </a:extLst>
          </p:cNvPr>
          <p:cNvSpPr txBox="1">
            <a:spLocks/>
          </p:cNvSpPr>
          <p:nvPr/>
        </p:nvSpPr>
        <p:spPr>
          <a:xfrm>
            <a:off x="0" y="3213904"/>
            <a:ext cx="12192000" cy="8193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endParaRPr lang="pt-PT" sz="2800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B54BA6F1-5977-9848-9443-E8BCB3A9DE06}"/>
              </a:ext>
            </a:extLst>
          </p:cNvPr>
          <p:cNvSpPr/>
          <p:nvPr/>
        </p:nvSpPr>
        <p:spPr>
          <a:xfrm>
            <a:off x="330420" y="2188656"/>
            <a:ext cx="11658598" cy="17572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pt-PT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Taxa de emprego (% de diplomados com atividade profissional) da FCUL é calculada da seguinte forma:</a:t>
            </a:r>
          </a:p>
          <a:p>
            <a:pPr algn="just">
              <a:lnSpc>
                <a:spcPct val="115000"/>
              </a:lnSpc>
            </a:pPr>
            <a:endParaRPr lang="pt-PT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endParaRPr lang="pt-PT" sz="2400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xmlns="" id="{B2101F5A-8C8B-CE48-B5AD-FF0E90EFFEE9}"/>
              </a:ext>
            </a:extLst>
          </p:cNvPr>
          <p:cNvSpPr/>
          <p:nvPr/>
        </p:nvSpPr>
        <p:spPr>
          <a:xfrm>
            <a:off x="6309856" y="4472915"/>
            <a:ext cx="5551724" cy="112575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r">
              <a:lnSpc>
                <a:spcPct val="115000"/>
              </a:lnSpc>
            </a:pPr>
            <a:r>
              <a:rPr lang="pt-PT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CAPR – Com atividade profissional remunerada</a:t>
            </a:r>
            <a:endParaRPr lang="pt-PT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</a:pPr>
            <a:r>
              <a:rPr lang="pt-PT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SAPR – Sem atividade profissional remunerada</a:t>
            </a:r>
            <a:endParaRPr lang="pt-PT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</a:pPr>
            <a:r>
              <a:rPr lang="pt-PT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ENPE – Estudante que não procura emprego</a:t>
            </a:r>
            <a:endParaRPr lang="pt-PT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tângulo 4">
                <a:extLst>
                  <a:ext uri="{FF2B5EF4-FFF2-40B4-BE49-F238E27FC236}">
                    <a16:creationId xmlns:a16="http://schemas.microsoft.com/office/drawing/2014/main" xmlns="" id="{7E0D77B2-03F4-2748-AE4D-A4D0EDF1EC7D}"/>
                  </a:ext>
                </a:extLst>
              </p:cNvPr>
              <p:cNvSpPr/>
              <p:nvPr/>
            </p:nvSpPr>
            <p:spPr>
              <a:xfrm>
                <a:off x="330420" y="3489697"/>
                <a:ext cx="7026563" cy="20056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5000"/>
                  </a:lnSpc>
                </a:pPr>
                <a14:m>
                  <m:oMath xmlns:m="http://schemas.openxmlformats.org/officeDocument/2006/math">
                    <m:r>
                      <a:rPr lang="pt-PT" sz="280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𝑇𝐸</m:t>
                    </m:r>
                    <m:r>
                      <a:rPr lang="pt-PT" sz="280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=</m:t>
                    </m:r>
                    <m:f>
                      <m:fPr>
                        <m:ctrlP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𝐶𝐴𝑃𝑅</m:t>
                        </m:r>
                      </m:num>
                      <m:den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𝐶𝐴𝑃𝑅</m:t>
                        </m:r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𝑆𝐴𝑃𝑅</m:t>
                        </m:r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𝐸𝑁𝑃𝐸</m:t>
                        </m:r>
                      </m:den>
                    </m:f>
                  </m:oMath>
                </a14:m>
                <a:r>
                  <a:rPr lang="pt-PT" sz="2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x 100 </a:t>
                </a:r>
              </a:p>
              <a:p>
                <a:pPr algn="ctr">
                  <a:lnSpc>
                    <a:spcPct val="115000"/>
                  </a:lnSpc>
                </a:pPr>
                <a:endParaRPr lang="pt-PT" sz="28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</a:pPr>
                <a:r>
                  <a:rPr lang="pt-PT" sz="2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pt-PT" sz="2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45</m:t>
                        </m:r>
                      </m:num>
                      <m:den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pt-PT" sz="2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45</m:t>
                        </m:r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pt-PT" sz="2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126</m:t>
                        </m:r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pt-PT" sz="2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56</m:t>
                        </m:r>
                      </m:den>
                    </m:f>
                  </m:oMath>
                </a14:m>
                <a:r>
                  <a:rPr lang="pt-PT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100 = 77,8%</a:t>
                </a:r>
              </a:p>
            </p:txBody>
          </p:sp>
        </mc:Choice>
        <mc:Fallback xmlns="">
          <p:sp>
            <p:nvSpPr>
              <p:cNvPr id="5" name="Retângulo 4">
                <a:extLst>
                  <a:ext uri="{FF2B5EF4-FFF2-40B4-BE49-F238E27FC236}">
                    <a16:creationId xmlns:a16="http://schemas.microsoft.com/office/drawing/2014/main" id="{7E0D77B2-03F4-2748-AE4D-A4D0EDF1EC7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420" y="3489697"/>
                <a:ext cx="7026563" cy="2005677"/>
              </a:xfrm>
              <a:prstGeom prst="rect">
                <a:avLst/>
              </a:prstGeom>
              <a:blipFill>
                <a:blip r:embed="rId2"/>
                <a:stretch>
                  <a:fillRect b="-2736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ítulo 1">
            <a:extLst>
              <a:ext uri="{FF2B5EF4-FFF2-40B4-BE49-F238E27FC236}">
                <a16:creationId xmlns:a16="http://schemas.microsoft.com/office/drawing/2014/main" xmlns="" id="{0CD15F52-1527-4A69-89DF-CEE314E34315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Taxa de emprego</a:t>
            </a:r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xmlns="" id="{79EAEDBD-1431-461B-93D9-197502E330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xmlns="" id="{5BB8C74B-E3A1-1E41-A006-1A22911A6BC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92999110"/>
              </p:ext>
            </p:extLst>
          </p:nvPr>
        </p:nvGraphicFramePr>
        <p:xfrm>
          <a:off x="1020502" y="6218971"/>
          <a:ext cx="10150996" cy="6061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493464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xmlns="" id="{DD492912-BE36-43C5-AF75-711923EB049B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Tipo de vínculo contratual com a entidade empregadora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E3A89824-03DA-4D8C-8D99-6122AFB94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xmlns="" id="{F56BC1CA-FA1E-5A47-9A41-BF0A992960E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02083792"/>
              </p:ext>
            </p:extLst>
          </p:nvPr>
        </p:nvGraphicFramePr>
        <p:xfrm>
          <a:off x="1147553" y="2329154"/>
          <a:ext cx="9896894" cy="5492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xmlns="" id="{3CD11DCC-2DBF-4A9D-BB70-03BE545792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61534317"/>
              </p:ext>
            </p:extLst>
          </p:nvPr>
        </p:nvGraphicFramePr>
        <p:xfrm>
          <a:off x="721061" y="8018610"/>
          <a:ext cx="10749878" cy="42451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0487485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xmlns="" id="{DD492912-BE36-43C5-AF75-711923EB049B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Remuneração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E3A89824-03DA-4D8C-8D99-6122AFB94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xmlns="" id="{BE43935D-A98E-644A-B6F1-3660130052C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62675711"/>
              </p:ext>
            </p:extLst>
          </p:nvPr>
        </p:nvGraphicFramePr>
        <p:xfrm>
          <a:off x="293914" y="2209025"/>
          <a:ext cx="5802085" cy="46163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xmlns="" id="{444D0EB0-846B-A945-AE6B-310862E9006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08103483"/>
              </p:ext>
            </p:extLst>
          </p:nvPr>
        </p:nvGraphicFramePr>
        <p:xfrm>
          <a:off x="6095999" y="2209025"/>
          <a:ext cx="5802085" cy="46163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Gráfico 13">
            <a:extLst>
              <a:ext uri="{FF2B5EF4-FFF2-40B4-BE49-F238E27FC236}">
                <a16:creationId xmlns:a16="http://schemas.microsoft.com/office/drawing/2014/main" xmlns="" id="{2FB8EC20-49F0-5E47-9315-96CA416243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69601891"/>
              </p:ext>
            </p:extLst>
          </p:nvPr>
        </p:nvGraphicFramePr>
        <p:xfrm>
          <a:off x="740590" y="6981368"/>
          <a:ext cx="10710817" cy="55517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12927598"/>
      </p:ext>
    </p:extLst>
  </p:cSld>
  <p:clrMapOvr>
    <a:masterClrMapping/>
  </p:clrMapOvr>
</p:sld>
</file>

<file path=ppt/theme/theme1.xml><?xml version="1.0" encoding="utf-8"?>
<a:theme xmlns:a="http://schemas.openxmlformats.org/drawingml/2006/main" name="Gotícula">
  <a:themeElements>
    <a:clrScheme name="Gotícul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Personalizado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Gotícu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TM04033925[[fn=Gotícula]]</Template>
  <TotalTime>6597</TotalTime>
  <Words>1307</Words>
  <Application>Microsoft Office PowerPoint</Application>
  <PresentationFormat>Personalizados</PresentationFormat>
  <Paragraphs>378</Paragraphs>
  <Slides>17</Slides>
  <Notes>2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Cambria Math</vt:lpstr>
      <vt:lpstr>Times New Roman</vt:lpstr>
      <vt:lpstr>Gotícula</vt:lpstr>
      <vt:lpstr>INQUÉRITO À EMPREGABILIDADE  DOS DIPLOMADOS DA FCUL EM 2015/16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Análise de Dados à Empregabilidade Recente</dc:title>
  <dc:creator>Ana Beatriz Lopes</dc:creator>
  <cp:lastModifiedBy>Rebeca Atouguia</cp:lastModifiedBy>
  <cp:revision>125</cp:revision>
  <cp:lastPrinted>2019-04-05T15:19:25Z</cp:lastPrinted>
  <dcterms:created xsi:type="dcterms:W3CDTF">2019-04-03T16:18:41Z</dcterms:created>
  <dcterms:modified xsi:type="dcterms:W3CDTF">2020-01-22T10:52:15Z</dcterms:modified>
</cp:coreProperties>
</file>