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notesMasterIdLst>
    <p:notesMasterId r:id="rId19"/>
  </p:notesMasterIdLst>
  <p:sldIdLst>
    <p:sldId id="256" r:id="rId2"/>
    <p:sldId id="257" r:id="rId3"/>
    <p:sldId id="274" r:id="rId4"/>
    <p:sldId id="262" r:id="rId5"/>
    <p:sldId id="261" r:id="rId6"/>
    <p:sldId id="265" r:id="rId7"/>
    <p:sldId id="288" r:id="rId8"/>
    <p:sldId id="263" r:id="rId9"/>
    <p:sldId id="275" r:id="rId10"/>
    <p:sldId id="276" r:id="rId11"/>
    <p:sldId id="289" r:id="rId12"/>
    <p:sldId id="287" r:id="rId13"/>
    <p:sldId id="277" r:id="rId14"/>
    <p:sldId id="278" r:id="rId15"/>
    <p:sldId id="279" r:id="rId16"/>
    <p:sldId id="280" r:id="rId17"/>
    <p:sldId id="281" r:id="rId18"/>
  </p:sldIdLst>
  <p:sldSz cx="1219200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D2D2D2"/>
    <a:srgbClr val="D8D8D8"/>
    <a:srgbClr val="2FA3EE"/>
    <a:srgbClr val="2738A0"/>
    <a:srgbClr val="FFC000"/>
    <a:srgbClr val="355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5"/>
    <p:restoredTop sz="86384"/>
  </p:normalViewPr>
  <p:slideViewPr>
    <p:cSldViewPr snapToGrid="0" snapToObjects="1">
      <p:cViewPr varScale="1">
        <p:scale>
          <a:sx n="64" d="100"/>
          <a:sy n="64" d="100"/>
        </p:scale>
        <p:origin x="249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415\Caracteriza&#231;&#227;o_e_Indicadores20141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</a:t>
            </a:r>
            <a:endParaRPr lang="pt-PT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Diplomados_grau_sexo!$C$10</c:f>
              <c:strCache>
                <c:ptCount val="1"/>
                <c:pt idx="0">
                  <c:v>Diplomados dor Sexo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7E-490D-9C12-16ACAD2167A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07E-490D-9C12-16ACAD2167A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Diplomados_grau_sexo!$B$11:$B$12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Diplomados_grau_sexo!$C$11:$C$12</c:f>
              <c:numCache>
                <c:formatCode>General</c:formatCode>
                <c:ptCount val="2"/>
                <c:pt idx="0">
                  <c:v>214</c:v>
                </c:pt>
                <c:pt idx="1">
                  <c:v>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7E-490D-9C12-16ACAD2167A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Remuneração média mensal bruta (base),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D0A-4608-A97E-3F79FEC4C6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D0A-4608-A97E-3F79FEC4C6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D0A-4608-A97E-3F79FEC4C6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D0A-4608-A97E-3F79FEC4C6F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Médias_Remuneração!$C$8:$F$8</c:f>
              <c:strCache>
                <c:ptCount val="4"/>
                <c:pt idx="0">
                  <c:v>2.º Ciclo (92 respostas)</c:v>
                </c:pt>
                <c:pt idx="1">
                  <c:v>Mestrado Integrado (38 respostas)</c:v>
                </c:pt>
                <c:pt idx="2">
                  <c:v>1.º Ciclo (72 respostas)</c:v>
                </c:pt>
                <c:pt idx="3">
                  <c:v>FCUL (202 respostas)</c:v>
                </c:pt>
              </c:strCache>
            </c:strRef>
          </c:cat>
          <c:val>
            <c:numRef>
              <c:f>Médias_Remuneração!$C$9:$F$9</c:f>
              <c:numCache>
                <c:formatCode>#,##0.0\ "€"</c:formatCode>
                <c:ptCount val="4"/>
                <c:pt idx="0">
                  <c:v>1340.8478260869565</c:v>
                </c:pt>
                <c:pt idx="1">
                  <c:v>1348.2894736842106</c:v>
                </c:pt>
                <c:pt idx="2">
                  <c:v>1145.2916666666667</c:v>
                </c:pt>
                <c:pt idx="3">
                  <c:v>1272.5445544554455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D0A-4608-A97E-3F79FEC4C6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901992"/>
        <c:axId val="413908264"/>
      </c:barChart>
      <c:catAx>
        <c:axId val="413901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8264"/>
        <c:crosses val="autoZero"/>
        <c:auto val="1"/>
        <c:lblAlgn val="ctr"/>
        <c:lblOffset val="100"/>
        <c:noMultiLvlLbl val="0"/>
      </c:catAx>
      <c:valAx>
        <c:axId val="413908264"/>
        <c:scaling>
          <c:orientation val="minMax"/>
          <c:max val="14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13901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Complementos remuneratórios médios,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Médias_Remuneração!$B$13</c:f>
              <c:strCache>
                <c:ptCount val="1"/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08-44DA-97E6-74C0BC90B4F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308-44DA-97E6-74C0BC90B4F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308-44DA-97E6-74C0BC90B4F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308-44DA-97E6-74C0BC90B4FC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Médias_Remuneração!$C$12:$F$12</c:f>
              <c:strCache>
                <c:ptCount val="4"/>
                <c:pt idx="0">
                  <c:v>2.º Ciclo (14 respostas)</c:v>
                </c:pt>
                <c:pt idx="1">
                  <c:v>Mestrado Integrado (16 respostas)</c:v>
                </c:pt>
                <c:pt idx="2">
                  <c:v>1.º Ciclo (27 respostas)</c:v>
                </c:pt>
                <c:pt idx="3">
                  <c:v>FCUL (57 respostas)</c:v>
                </c:pt>
              </c:strCache>
            </c:strRef>
          </c:cat>
          <c:val>
            <c:numRef>
              <c:f>Médias_Remuneração!$C$13:$F$13</c:f>
              <c:numCache>
                <c:formatCode>#,##0.0\ "€"</c:formatCode>
                <c:ptCount val="4"/>
                <c:pt idx="0">
                  <c:v>303.92857142857144</c:v>
                </c:pt>
                <c:pt idx="1">
                  <c:v>465.625</c:v>
                </c:pt>
                <c:pt idx="2">
                  <c:v>272.18518518518516</c:v>
                </c:pt>
                <c:pt idx="3">
                  <c:v>334.28070175438597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308-44DA-97E6-74C0BC90B4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903952"/>
        <c:axId val="413905128"/>
      </c:barChart>
      <c:catAx>
        <c:axId val="413903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5128"/>
        <c:crosses val="autoZero"/>
        <c:auto val="1"/>
        <c:lblAlgn val="ctr"/>
        <c:lblOffset val="100"/>
        <c:noMultiLvlLbl val="0"/>
      </c:catAx>
      <c:valAx>
        <c:axId val="413905128"/>
        <c:scaling>
          <c:orientation val="minMax"/>
          <c:max val="48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13903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Remuneração média mensal bruta (base),</a:t>
            </a:r>
            <a:r>
              <a:rPr lang="pt-PT" sz="2400"/>
              <a:t> </a:t>
            </a:r>
            <a:r>
              <a:rPr lang="en-US" sz="2400"/>
              <a:t>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443-4121-B54D-37022CCA920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443-4121-B54D-37022CCA920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443-4121-B54D-37022CCA920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443-4121-B54D-37022CCA920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443-4121-B54D-37022CCA92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Médias_Remuneração!$C$19:$C$22</c:f>
              <c:strCache>
                <c:ptCount val="4"/>
                <c:pt idx="0">
                  <c:v>Bolseiro (P. ex., bolsas para prosseguimento de estudos ou de investigação) (57 respostas)</c:v>
                </c:pt>
                <c:pt idx="1">
                  <c:v>Estagiário (Estágio remunerado) (14 respostas)</c:v>
                </c:pt>
                <c:pt idx="2">
                  <c:v>Trabalhador por conta própria sem funcionários a cargo (Trabalhador independente/Profissional liberal/Recibos verdes) (9 respostas)</c:v>
                </c:pt>
                <c:pt idx="3">
                  <c:v>Trabalhador por conta de outrem (122 respostas)</c:v>
                </c:pt>
              </c:strCache>
            </c:strRef>
          </c:cat>
          <c:val>
            <c:numRef>
              <c:f>Médias_Remuneração!$D$19:$D$22</c:f>
              <c:numCache>
                <c:formatCode>#,##0.0\ "€"</c:formatCode>
                <c:ptCount val="4"/>
                <c:pt idx="0">
                  <c:v>1210.0877192982457</c:v>
                </c:pt>
                <c:pt idx="1">
                  <c:v>790.07142857142856</c:v>
                </c:pt>
                <c:pt idx="2">
                  <c:v>1091.6666666666667</c:v>
                </c:pt>
                <c:pt idx="3">
                  <c:v>1370.4344262295083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443-4121-B54D-37022CCA92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909048"/>
        <c:axId val="413903168"/>
      </c:barChart>
      <c:catAx>
        <c:axId val="413909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3168"/>
        <c:crosses val="autoZero"/>
        <c:auto val="1"/>
        <c:lblAlgn val="ctr"/>
        <c:lblOffset val="100"/>
        <c:noMultiLvlLbl val="0"/>
      </c:catAx>
      <c:valAx>
        <c:axId val="413903168"/>
        <c:scaling>
          <c:orientation val="minMax"/>
          <c:max val="141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3909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Tempo_1ºEmprego_Res!$J$19</c:f>
              <c:strCache>
                <c:ptCount val="1"/>
                <c:pt idx="0">
                  <c:v>Total Geral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4C0-43D5-9278-E623C30911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4C0-43D5-9278-E623C30911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4C0-43D5-9278-E623C30911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4C0-43D5-9278-E623C30911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4C0-43D5-9278-E623C30911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4C0-43D5-9278-E623C30911A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Tempo_1ºEmprego_Res!$I$20:$I$25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Entre 1 e até 3 meses</c:v>
                </c:pt>
                <c:pt idx="3">
                  <c:v>Entre 3 e até 6 meses</c:v>
                </c:pt>
                <c:pt idx="4">
                  <c:v>Entre 6 e 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Tempo_1ºEmprego_Res!$J$20:$J$25</c:f>
              <c:numCache>
                <c:formatCode>General</c:formatCode>
                <c:ptCount val="6"/>
                <c:pt idx="0">
                  <c:v>86</c:v>
                </c:pt>
                <c:pt idx="1">
                  <c:v>30</c:v>
                </c:pt>
                <c:pt idx="2">
                  <c:v>60</c:v>
                </c:pt>
                <c:pt idx="3">
                  <c:v>40</c:v>
                </c:pt>
                <c:pt idx="4">
                  <c:v>25</c:v>
                </c:pt>
                <c:pt idx="5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4C0-43D5-9278-E623C30911A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Tempo_1ºEmprego_Res!$N$4</c:f>
              <c:strCache>
                <c:ptCount val="1"/>
                <c:pt idx="0">
                  <c:v>Antes de terminar o curso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Tempo_1ºEmprego_Res!$O$4:$Q$4</c:f>
              <c:numCache>
                <c:formatCode>0.0%</c:formatCode>
                <c:ptCount val="3"/>
                <c:pt idx="0">
                  <c:v>0.33333333333333331</c:v>
                </c:pt>
                <c:pt idx="1">
                  <c:v>0.28888888888888886</c:v>
                </c:pt>
                <c:pt idx="2">
                  <c:v>0.30357142857142855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F92-4AFB-81D7-1B9460BAFA5E}"/>
            </c:ext>
          </c:extLst>
        </c:ser>
        <c:ser>
          <c:idx val="1"/>
          <c:order val="1"/>
          <c:tx>
            <c:strRef>
              <c:f>Tempo_1ºEmprego_Res!$N$5</c:f>
              <c:strCache>
                <c:ptCount val="1"/>
                <c:pt idx="0">
                  <c:v>Até 1 mês após terminar o curso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Tempo_1ºEmprego_Res!$O$5:$Q$5</c:f>
              <c:numCache>
                <c:formatCode>0.0%</c:formatCode>
                <c:ptCount val="3"/>
                <c:pt idx="0">
                  <c:v>7.6923076923076927E-2</c:v>
                </c:pt>
                <c:pt idx="1">
                  <c:v>0.17777777777777778</c:v>
                </c:pt>
                <c:pt idx="2">
                  <c:v>0.11607142857142858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F92-4AFB-81D7-1B9460BAFA5E}"/>
            </c:ext>
          </c:extLst>
        </c:ser>
        <c:ser>
          <c:idx val="2"/>
          <c:order val="2"/>
          <c:tx>
            <c:strRef>
              <c:f>Tempo_1ºEmprego_Res!$N$6</c:f>
              <c:strCache>
                <c:ptCount val="1"/>
                <c:pt idx="0">
                  <c:v>Até 3 meses após terminar o curso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Tempo_1ºEmprego_Res!$O$6:$Q$6</c:f>
              <c:numCache>
                <c:formatCode>0.0%</c:formatCode>
                <c:ptCount val="3"/>
                <c:pt idx="0">
                  <c:v>0.21367521367521367</c:v>
                </c:pt>
                <c:pt idx="1">
                  <c:v>0.26666666666666666</c:v>
                </c:pt>
                <c:pt idx="2">
                  <c:v>0.20535714285714285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F92-4AFB-81D7-1B9460BAFA5E}"/>
            </c:ext>
          </c:extLst>
        </c:ser>
        <c:ser>
          <c:idx val="3"/>
          <c:order val="3"/>
          <c:tx>
            <c:strRef>
              <c:f>Tempo_1ºEmprego_Res!$N$7</c:f>
              <c:strCache>
                <c:ptCount val="1"/>
                <c:pt idx="0">
                  <c:v>Até 6 meses após terminar o curso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Tempo_1ºEmprego_Res!$O$7:$Q$7</c:f>
              <c:numCache>
                <c:formatCode>0.0%</c:formatCode>
                <c:ptCount val="3"/>
                <c:pt idx="0">
                  <c:v>0.14529914529914531</c:v>
                </c:pt>
                <c:pt idx="1">
                  <c:v>0.17777777777777778</c:v>
                </c:pt>
                <c:pt idx="2">
                  <c:v>0.13392857142857142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F92-4AFB-81D7-1B9460BAFA5E}"/>
            </c:ext>
          </c:extLst>
        </c:ser>
        <c:ser>
          <c:idx val="4"/>
          <c:order val="4"/>
          <c:tx>
            <c:strRef>
              <c:f>Tempo_1ºEmprego_Res!$N$8</c:f>
              <c:strCache>
                <c:ptCount val="1"/>
                <c:pt idx="0">
                  <c:v>Até 12 meses após terminar o curso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9771583762207504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l"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F92-4AFB-81D7-1B9460BAFA5E}"/>
                </c:ext>
                <c:ext xmlns:c15="http://schemas.microsoft.com/office/drawing/2012/chart" uri="{CE6537A1-D6FC-4f65-9D91-7224C49458BB}">
                  <c15:layout>
                    <c:manualLayout>
                      <c:w val="6.2703869547408364E-2"/>
                      <c:h val="6.517224557458171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Tempo_1ºEmprego_Res!$O$8:$Q$8</c:f>
              <c:numCache>
                <c:formatCode>0.0%</c:formatCode>
                <c:ptCount val="3"/>
                <c:pt idx="0">
                  <c:v>0.13675213675213677</c:v>
                </c:pt>
                <c:pt idx="1">
                  <c:v>6.6666666666666666E-2</c:v>
                </c:pt>
                <c:pt idx="2">
                  <c:v>5.3571428571428568E-2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F92-4AFB-81D7-1B9460BAFA5E}"/>
            </c:ext>
          </c:extLst>
        </c:ser>
        <c:ser>
          <c:idx val="5"/>
          <c:order val="5"/>
          <c:tx>
            <c:strRef>
              <c:f>Tempo_1ºEmprego_Res!$N$9</c:f>
              <c:strCache>
                <c:ptCount val="1"/>
                <c:pt idx="0">
                  <c:v>Mais de 12 meses após terminar o curso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(117 respostas)</c:v>
                </c:pt>
                <c:pt idx="1">
                  <c:v>Mestrado Integrado (45 respostas)</c:v>
                </c:pt>
                <c:pt idx="2">
                  <c:v>1.º Ciclo (112 respostas)</c:v>
                </c:pt>
              </c:strCache>
            </c:strRef>
          </c:cat>
          <c:val>
            <c:numRef>
              <c:f>Tempo_1ºEmprego_Res!$O$9:$Q$9</c:f>
              <c:numCache>
                <c:formatCode>0.0%</c:formatCode>
                <c:ptCount val="3"/>
                <c:pt idx="0">
                  <c:v>9.4017094017094016E-2</c:v>
                </c:pt>
                <c:pt idx="1">
                  <c:v>2.2222222222222223E-2</c:v>
                </c:pt>
                <c:pt idx="2">
                  <c:v>0.1875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F92-4AFB-81D7-1B9460BAFA5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3902384"/>
        <c:axId val="413906696"/>
      </c:barChart>
      <c:catAx>
        <c:axId val="4139023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6696"/>
        <c:crosses val="autoZero"/>
        <c:auto val="1"/>
        <c:lblAlgn val="ctr"/>
        <c:lblOffset val="100"/>
        <c:noMultiLvlLbl val="0"/>
      </c:catAx>
      <c:valAx>
        <c:axId val="41390669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3902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(acumulado)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Tempo_1ºEmprego_Res!$C$20:$C$25</c:f>
              <c:numCache>
                <c:formatCode>General</c:formatCode>
                <c:ptCount val="6"/>
                <c:pt idx="0">
                  <c:v>86</c:v>
                </c:pt>
                <c:pt idx="1">
                  <c:v>30</c:v>
                </c:pt>
                <c:pt idx="2">
                  <c:v>60</c:v>
                </c:pt>
                <c:pt idx="3">
                  <c:v>40</c:v>
                </c:pt>
                <c:pt idx="4">
                  <c:v>25</c:v>
                </c:pt>
                <c:pt idx="5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DC-4EFE-8295-E7D8A228EEE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3902776"/>
        <c:axId val="413903560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Tempo_1ºEmprego_Res!$E$20:$E$25</c:f>
              <c:numCache>
                <c:formatCode>0.0%</c:formatCode>
                <c:ptCount val="6"/>
                <c:pt idx="0">
                  <c:v>0.31386861313868614</c:v>
                </c:pt>
                <c:pt idx="1">
                  <c:v>0.42335766423357668</c:v>
                </c:pt>
                <c:pt idx="2">
                  <c:v>0.64233576642335777</c:v>
                </c:pt>
                <c:pt idx="3">
                  <c:v>0.78832116788321183</c:v>
                </c:pt>
                <c:pt idx="4">
                  <c:v>0.87956204379562064</c:v>
                </c:pt>
                <c:pt idx="5">
                  <c:v>1.0000000000000002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BDC-4EFE-8295-E7D8A228EE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3907480"/>
        <c:axId val="413906304"/>
      </c:lineChart>
      <c:catAx>
        <c:axId val="413902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3560"/>
        <c:crosses val="autoZero"/>
        <c:auto val="1"/>
        <c:lblAlgn val="ctr"/>
        <c:lblOffset val="100"/>
        <c:noMultiLvlLbl val="0"/>
      </c:catAx>
      <c:valAx>
        <c:axId val="413903560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2776"/>
        <c:crosses val="autoZero"/>
        <c:crossBetween val="between"/>
      </c:valAx>
      <c:valAx>
        <c:axId val="413906304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7480"/>
        <c:crosses val="max"/>
        <c:crossBetween val="between"/>
      </c:valAx>
      <c:catAx>
        <c:axId val="4139074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39063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 dirty="0"/>
              <a:t>Tempo de espera (acumulado) para a obtenção do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Tempo_1ºEmprego_Res!$B$80</c:f>
              <c:strCache>
                <c:ptCount val="1"/>
                <c:pt idx="0">
                  <c:v>1.º Ciclo (112 respostas)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Tempo_1ºEmprego_Res!$C$80:$H$80</c:f>
              <c:numCache>
                <c:formatCode>0.0%</c:formatCode>
                <c:ptCount val="6"/>
                <c:pt idx="0">
                  <c:v>0.30357142857142855</c:v>
                </c:pt>
                <c:pt idx="1">
                  <c:v>0.4196428571428571</c:v>
                </c:pt>
                <c:pt idx="2">
                  <c:v>0.625</c:v>
                </c:pt>
                <c:pt idx="3">
                  <c:v>0.7589285714285714</c:v>
                </c:pt>
                <c:pt idx="4">
                  <c:v>0.8125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B86-485F-B6C3-E48949BCEE20}"/>
            </c:ext>
          </c:extLst>
        </c:ser>
        <c:ser>
          <c:idx val="1"/>
          <c:order val="1"/>
          <c:tx>
            <c:strRef>
              <c:f>Tempo_1ºEmprego_Res!$B$81</c:f>
              <c:strCache>
                <c:ptCount val="1"/>
                <c:pt idx="0">
                  <c:v>Mestrado Integrado (45 respostas)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B86-485F-B6C3-E48949BCEE2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B86-485F-B6C3-E48949BCEE2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Tempo_1ºEmprego_Res!$C$81:$H$81</c:f>
              <c:numCache>
                <c:formatCode>0.0%</c:formatCode>
                <c:ptCount val="6"/>
                <c:pt idx="0">
                  <c:v>0.28888888888888886</c:v>
                </c:pt>
                <c:pt idx="1">
                  <c:v>0.46666666666666667</c:v>
                </c:pt>
                <c:pt idx="2">
                  <c:v>0.73333333333333339</c:v>
                </c:pt>
                <c:pt idx="3">
                  <c:v>0.9111111111111112</c:v>
                </c:pt>
                <c:pt idx="4">
                  <c:v>0.97777777777777786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9B86-485F-B6C3-E48949BCEE20}"/>
            </c:ext>
          </c:extLst>
        </c:ser>
        <c:ser>
          <c:idx val="2"/>
          <c:order val="2"/>
          <c:tx>
            <c:strRef>
              <c:f>Tempo_1ºEmprego_Res!$B$82</c:f>
              <c:strCache>
                <c:ptCount val="1"/>
                <c:pt idx="0">
                  <c:v>2.º Ciclo (117 respostas)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B86-485F-B6C3-E48949BCEE2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B86-485F-B6C3-E48949BCEE2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Tempo_1ºEmprego_Res!$C$82:$H$82</c:f>
              <c:numCache>
                <c:formatCode>0.0%</c:formatCode>
                <c:ptCount val="6"/>
                <c:pt idx="0">
                  <c:v>0.33333333333333331</c:v>
                </c:pt>
                <c:pt idx="1">
                  <c:v>0.41025641025641024</c:v>
                </c:pt>
                <c:pt idx="2">
                  <c:v>0.62393162393162394</c:v>
                </c:pt>
                <c:pt idx="3">
                  <c:v>0.76923076923076927</c:v>
                </c:pt>
                <c:pt idx="4">
                  <c:v>0.90598290598290609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9B86-485F-B6C3-E48949BCEE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7268072"/>
        <c:axId val="217267288"/>
      </c:lineChart>
      <c:catAx>
        <c:axId val="217268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17267288"/>
        <c:crosses val="autoZero"/>
        <c:auto val="1"/>
        <c:lblAlgn val="ctr"/>
        <c:lblOffset val="100"/>
        <c:noMultiLvlLbl val="0"/>
      </c:catAx>
      <c:valAx>
        <c:axId val="2172672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17268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Continuação_Estudos_Res!$B$17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(391 respostas)</c:v>
                </c:pt>
                <c:pt idx="1">
                  <c:v>1.º Ciclo (217 respostas)</c:v>
                </c:pt>
                <c:pt idx="2">
                  <c:v>Mestrado Integrado (47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Continuação_Estudos_Res!$C$17:$F$17</c:f>
              <c:numCache>
                <c:formatCode>0.0%</c:formatCode>
                <c:ptCount val="4"/>
                <c:pt idx="0">
                  <c:v>0.5626598465473146</c:v>
                </c:pt>
                <c:pt idx="1">
                  <c:v>0.73732718894009219</c:v>
                </c:pt>
                <c:pt idx="2">
                  <c:v>0.31914893617021278</c:v>
                </c:pt>
                <c:pt idx="3">
                  <c:v>0.3543307086614173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39-49A7-B359-4FF9053CBF29}"/>
            </c:ext>
          </c:extLst>
        </c:ser>
        <c:ser>
          <c:idx val="1"/>
          <c:order val="1"/>
          <c:tx>
            <c:strRef>
              <c:f>Continuação_Estudos_Res!$B$18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(391 respostas)</c:v>
                </c:pt>
                <c:pt idx="1">
                  <c:v>1.º Ciclo (217 respostas)</c:v>
                </c:pt>
                <c:pt idx="2">
                  <c:v>Mestrado Integrado (47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Continuação_Estudos_Res!$C$18:$F$18</c:f>
              <c:numCache>
                <c:formatCode>0.0%</c:formatCode>
                <c:ptCount val="4"/>
                <c:pt idx="0">
                  <c:v>0.42710997442455245</c:v>
                </c:pt>
                <c:pt idx="1">
                  <c:v>0.24884792626728111</c:v>
                </c:pt>
                <c:pt idx="2">
                  <c:v>0.68085106382978722</c:v>
                </c:pt>
                <c:pt idx="3">
                  <c:v>0.63779527559055116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039-49A7-B359-4FF9053CBF29}"/>
            </c:ext>
          </c:extLst>
        </c:ser>
        <c:ser>
          <c:idx val="2"/>
          <c:order val="2"/>
          <c:tx>
            <c:strRef>
              <c:f>Continuação_Estudos_Res!$B$19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(391 respostas)</c:v>
                </c:pt>
                <c:pt idx="1">
                  <c:v>1.º Ciclo (217 respostas)</c:v>
                </c:pt>
                <c:pt idx="2">
                  <c:v>Mestrado Integrado (47 respostas)</c:v>
                </c:pt>
                <c:pt idx="3">
                  <c:v>2.º Ciclo (127 respostas)</c:v>
                </c:pt>
              </c:strCache>
            </c:strRef>
          </c:cat>
          <c:val>
            <c:numRef>
              <c:f>Continuação_Estudos_Res!$C$19:$F$19</c:f>
              <c:numCache>
                <c:formatCode>0.0%</c:formatCode>
                <c:ptCount val="4"/>
                <c:pt idx="0">
                  <c:v>1.0230179028132993E-2</c:v>
                </c:pt>
                <c:pt idx="1">
                  <c:v>1.3824884792626729E-2</c:v>
                </c:pt>
                <c:pt idx="3">
                  <c:v>7.874015748031496E-3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039-49A7-B359-4FF9053CBF2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772264"/>
        <c:axId val="41477461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3"/>
                <c:order val="3"/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Continuação_Estudos_Res!$C$16:$F$16</c15:sqref>
                        </c15:formulaRef>
                      </c:ext>
                    </c:extLst>
                    <c:strCache>
                      <c:ptCount val="4"/>
                      <c:pt idx="0">
                        <c:v>FCUL (391 respostas)</c:v>
                      </c:pt>
                      <c:pt idx="1">
                        <c:v>1.º Ciclo (217 respostas)</c:v>
                      </c:pt>
                      <c:pt idx="2">
                        <c:v>Mestrado Integrado (47 respostas)</c:v>
                      </c:pt>
                      <c:pt idx="3">
                        <c:v>2.º Ciclo (127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Continuação_Estudos!$N$4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220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3-0039-49A7-B359-4FF9053CBF29}"/>
                  </c:ext>
                </c:extLst>
              </c15:ser>
            </c15:filteredBarSeries>
            <c15:filteredBarSeries>
              <c15:ser>
                <c:idx val="4"/>
                <c:order val="4"/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Continuação_Estudos_Res!$C$16:$F$16</c15:sqref>
                        </c15:formulaRef>
                      </c:ext>
                    </c:extLst>
                    <c:strCache>
                      <c:ptCount val="4"/>
                      <c:pt idx="0">
                        <c:v>FCUL (391 respostas)</c:v>
                      </c:pt>
                      <c:pt idx="1">
                        <c:v>1.º Ciclo (217 respostas)</c:v>
                      </c:pt>
                      <c:pt idx="2">
                        <c:v>Mestrado Integrado (47 respostas)</c:v>
                      </c:pt>
                      <c:pt idx="3">
                        <c:v>2.º Ciclo (127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Continuação_Estudos!$N$5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167</c:v>
                      </c:pt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4-0039-49A7-B359-4FF9053CBF2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Continuação_Estudos_Res!$C$16:$F$16</c15:sqref>
                        </c15:formulaRef>
                      </c:ext>
                    </c:extLst>
                    <c:strCache>
                      <c:ptCount val="4"/>
                      <c:pt idx="0">
                        <c:v>FCUL (391 respostas)</c:v>
                      </c:pt>
                      <c:pt idx="1">
                        <c:v>1.º Ciclo (217 respostas)</c:v>
                      </c:pt>
                      <c:pt idx="2">
                        <c:v>Mestrado Integrado (47 respostas)</c:v>
                      </c:pt>
                      <c:pt idx="3">
                        <c:v>2.º Ciclo (127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Continuação_Estudos!$N$6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4</c:v>
                      </c:pt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5-0039-49A7-B359-4FF9053CBF29}"/>
                  </c:ext>
                </c:extLst>
              </c15:ser>
            </c15:filteredBarSeries>
            <c15:filteredBarSeries>
              <c15:ser>
                <c:idx val="6"/>
                <c:order val="6"/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Continuação_Estudos_Res!$C$16:$F$16</c15:sqref>
                        </c15:formulaRef>
                      </c:ext>
                    </c:extLst>
                    <c:strCache>
                      <c:ptCount val="4"/>
                      <c:pt idx="0">
                        <c:v>FCUL (391 respostas)</c:v>
                      </c:pt>
                      <c:pt idx="1">
                        <c:v>1.º Ciclo (217 respostas)</c:v>
                      </c:pt>
                      <c:pt idx="2">
                        <c:v>Mestrado Integrado (47 respostas)</c:v>
                      </c:pt>
                      <c:pt idx="3">
                        <c:v>2.º Ciclo (127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Continuação_Estudos!$N$7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391</c:v>
                      </c:pt>
                    </c:numCache>
                  </c:numRef>
                </c:val>
                <c:extLst xmlns:c16r2="http://schemas.microsoft.com/office/drawing/2015/06/chart" xmlns:c15="http://schemas.microsoft.com/office/drawing/2012/chart">
                  <c:ext xmlns:c16="http://schemas.microsoft.com/office/drawing/2014/chart" uri="{C3380CC4-5D6E-409C-BE32-E72D297353CC}">
                    <c16:uniqueId val="{00000006-0039-49A7-B359-4FF9053CBF29}"/>
                  </c:ext>
                </c:extLst>
              </c15:ser>
            </c15:filteredBarSeries>
          </c:ext>
        </c:extLst>
      </c:barChart>
      <c:catAx>
        <c:axId val="414772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4616"/>
        <c:crosses val="autoZero"/>
        <c:auto val="1"/>
        <c:lblAlgn val="ctr"/>
        <c:lblOffset val="100"/>
        <c:noMultiLvlLbl val="0"/>
      </c:catAx>
      <c:valAx>
        <c:axId val="41477461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2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Continuação_Estudos_Res!$B$32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(161 respostas)</c:v>
                </c:pt>
                <c:pt idx="1">
                  <c:v>Trabalhador por conta própria sem funcionários a cargo (Trabalhador independente/Profissional liberal/Recibos verdes) (10 respostas)</c:v>
                </c:pt>
                <c:pt idx="2">
                  <c:v>Estagiário (Estágio remunerado) (17 respostas)</c:v>
                </c:pt>
                <c:pt idx="3">
                  <c:v>Bolseiro (P. ex., bolsas para prosseguimento de estudos ou de investigação) (66 respostas)</c:v>
                </c:pt>
                <c:pt idx="4">
                  <c:v>Diplomado sem atividade profissional remunerada (137 respostas)</c:v>
                </c:pt>
              </c:strCache>
            </c:strRef>
          </c:cat>
          <c:val>
            <c:numRef>
              <c:f>Continuação_Estudos_Res!$C$32:$G$32</c:f>
              <c:numCache>
                <c:formatCode>0.0%</c:formatCode>
                <c:ptCount val="5"/>
                <c:pt idx="0">
                  <c:v>0.25465838509316768</c:v>
                </c:pt>
                <c:pt idx="1">
                  <c:v>0.5</c:v>
                </c:pt>
                <c:pt idx="2">
                  <c:v>0.52941176470588236</c:v>
                </c:pt>
                <c:pt idx="3">
                  <c:v>0.78787878787878785</c:v>
                </c:pt>
                <c:pt idx="4">
                  <c:v>0.82481751824817517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89-47B5-A2A2-BF739487B555}"/>
            </c:ext>
          </c:extLst>
        </c:ser>
        <c:ser>
          <c:idx val="1"/>
          <c:order val="1"/>
          <c:tx>
            <c:strRef>
              <c:f>Continuação_Estudos_Res!$B$33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(161 respostas)</c:v>
                </c:pt>
                <c:pt idx="1">
                  <c:v>Trabalhador por conta própria sem funcionários a cargo (Trabalhador independente/Profissional liberal/Recibos verdes) (10 respostas)</c:v>
                </c:pt>
                <c:pt idx="2">
                  <c:v>Estagiário (Estágio remunerado) (17 respostas)</c:v>
                </c:pt>
                <c:pt idx="3">
                  <c:v>Bolseiro (P. ex., bolsas para prosseguimento de estudos ou de investigação) (66 respostas)</c:v>
                </c:pt>
                <c:pt idx="4">
                  <c:v>Diplomado sem atividade profissional remunerada (137 respostas)</c:v>
                </c:pt>
              </c:strCache>
            </c:strRef>
          </c:cat>
          <c:val>
            <c:numRef>
              <c:f>Continuação_Estudos_Res!$C$33:$G$33</c:f>
              <c:numCache>
                <c:formatCode>0.0%</c:formatCode>
                <c:ptCount val="5"/>
                <c:pt idx="0">
                  <c:v>0.72049689440993792</c:v>
                </c:pt>
                <c:pt idx="1">
                  <c:v>0.5</c:v>
                </c:pt>
                <c:pt idx="2">
                  <c:v>0.47058823529411764</c:v>
                </c:pt>
                <c:pt idx="3">
                  <c:v>0.21212121212121213</c:v>
                </c:pt>
                <c:pt idx="4">
                  <c:v>0.17518248175182483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89-47B5-A2A2-BF739487B555}"/>
            </c:ext>
          </c:extLst>
        </c:ser>
        <c:ser>
          <c:idx val="2"/>
          <c:order val="2"/>
          <c:tx>
            <c:strRef>
              <c:f>Continuação_Estudos_Res!$B$34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Continuação_Estudos_Res!$C$31:$G$31</c:f>
              <c:strCache>
                <c:ptCount val="5"/>
                <c:pt idx="0">
                  <c:v>Trabalhador por conta de outrem (161 respostas)</c:v>
                </c:pt>
                <c:pt idx="1">
                  <c:v>Trabalhador por conta própria sem funcionários a cargo (Trabalhador independente/Profissional liberal/Recibos verdes) (10 respostas)</c:v>
                </c:pt>
                <c:pt idx="2">
                  <c:v>Estagiário (Estágio remunerado) (17 respostas)</c:v>
                </c:pt>
                <c:pt idx="3">
                  <c:v>Bolseiro (P. ex., bolsas para prosseguimento de estudos ou de investigação) (66 respostas)</c:v>
                </c:pt>
                <c:pt idx="4">
                  <c:v>Diplomado sem atividade profissional remunerada (137 respostas)</c:v>
                </c:pt>
              </c:strCache>
            </c:strRef>
          </c:cat>
          <c:val>
            <c:numRef>
              <c:f>Continuação_Estudos_Res!$C$34:$G$34</c:f>
              <c:numCache>
                <c:formatCode>General</c:formatCode>
                <c:ptCount val="5"/>
                <c:pt idx="0" formatCode="0.0%">
                  <c:v>2.4844720496894408E-2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989-47B5-A2A2-BF739487B55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773832"/>
        <c:axId val="414774224"/>
      </c:barChart>
      <c:catAx>
        <c:axId val="414773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4224"/>
        <c:crosses val="autoZero"/>
        <c:auto val="1"/>
        <c:lblAlgn val="ctr"/>
        <c:lblOffset val="100"/>
        <c:noMultiLvlLbl val="0"/>
      </c:catAx>
      <c:valAx>
        <c:axId val="41477422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3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CAD-4777-A0A6-6BA09D7F49B6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TEAF_Res!$B$34:$B$37</c:f>
              <c:strCache>
                <c:ptCount val="4"/>
                <c:pt idx="0">
                  <c:v>2.º Ciclo (114 respostas)</c:v>
                </c:pt>
                <c:pt idx="1">
                  <c:v>Mestrado Integrado (43 respostas)</c:v>
                </c:pt>
                <c:pt idx="2">
                  <c:v>1.º Ciclo (97 respostas)</c:v>
                </c:pt>
                <c:pt idx="3">
                  <c:v>FCUL (254 respostas)</c:v>
                </c:pt>
              </c:strCache>
            </c:strRef>
          </c:cat>
          <c:val>
            <c:numRef>
              <c:f>TEAF_Res!$D$34:$D$37</c:f>
              <c:numCache>
                <c:formatCode>0.0%</c:formatCode>
                <c:ptCount val="4"/>
                <c:pt idx="0">
                  <c:v>0.79824561403508776</c:v>
                </c:pt>
                <c:pt idx="1">
                  <c:v>0.69767441860465118</c:v>
                </c:pt>
                <c:pt idx="2">
                  <c:v>0.76288659793814428</c:v>
                </c:pt>
                <c:pt idx="3">
                  <c:v>0.76771653543307083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CAD-4777-A0A6-6BA09D7F49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4772656"/>
        <c:axId val="414769912"/>
      </c:barChart>
      <c:catAx>
        <c:axId val="414772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69912"/>
        <c:crosses val="autoZero"/>
        <c:auto val="1"/>
        <c:lblAlgn val="ctr"/>
        <c:lblOffset val="100"/>
        <c:noMultiLvlLbl val="0"/>
      </c:catAx>
      <c:valAx>
        <c:axId val="414769912"/>
        <c:scaling>
          <c:orientation val="minMax"/>
          <c:min val="0.5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grau </a:t>
            </a:r>
            <a:endParaRPr lang="pt-PT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Diplomados_grau_sexo!$C$2</c:f>
              <c:strCache>
                <c:ptCount val="1"/>
                <c:pt idx="0">
                  <c:v>Diplomados por Grau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88D-4867-A271-C1D000DDCD7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88D-4867-A271-C1D000DDCD73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88D-4867-A271-C1D000DDCD73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Diplomados_grau_sexo!$B$3:$B$5</c:f>
              <c:strCache>
                <c:ptCount val="3"/>
                <c:pt idx="0">
                  <c:v>1.º Ciclo</c:v>
                </c:pt>
                <c:pt idx="1">
                  <c:v>Mestrado Integrado</c:v>
                </c:pt>
                <c:pt idx="2">
                  <c:v>2.º Ciclo</c:v>
                </c:pt>
              </c:strCache>
            </c:strRef>
          </c:cat>
          <c:val>
            <c:numRef>
              <c:f>Diplomados_grau_sexo!$C$3:$C$5</c:f>
              <c:numCache>
                <c:formatCode>General</c:formatCode>
                <c:ptCount val="3"/>
                <c:pt idx="0">
                  <c:v>217</c:v>
                </c:pt>
                <c:pt idx="1">
                  <c:v>47</c:v>
                </c:pt>
                <c:pt idx="2">
                  <c:v>127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88D-4867-A271-C1D000DDCD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TEAF_Res!$D$18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TEAF_Res!$B$19:$B$22</c:f>
              <c:strCache>
                <c:ptCount val="4"/>
                <c:pt idx="0">
                  <c:v>Bolseiro (P. ex., bolsas para prosseguimento de estudos ou de investigação) (66 respostas)</c:v>
                </c:pt>
                <c:pt idx="1">
                  <c:v>Estagiário (Estágio remunerado) (17 respostas)</c:v>
                </c:pt>
                <c:pt idx="2">
                  <c:v>Trabalhador por conta própria sem funcionários a cargo (Trabalhador independente/Profissional liberal/Recibos verdes) (10 respostas)</c:v>
                </c:pt>
                <c:pt idx="3">
                  <c:v>Trabalhador por conta de outrem (161 respostas)</c:v>
                </c:pt>
              </c:strCache>
            </c:strRef>
          </c:cat>
          <c:val>
            <c:numRef>
              <c:f>TEAF_Res!$D$19:$D$22</c:f>
              <c:numCache>
                <c:formatCode>0.0%</c:formatCode>
                <c:ptCount val="4"/>
                <c:pt idx="0">
                  <c:v>0.96969696969696972</c:v>
                </c:pt>
                <c:pt idx="1">
                  <c:v>0.76470588235294112</c:v>
                </c:pt>
                <c:pt idx="2">
                  <c:v>0.7</c:v>
                </c:pt>
                <c:pt idx="3">
                  <c:v>0.68944099378881984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31-4CB1-AD7E-CA587A137CD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4773048"/>
        <c:axId val="414771088"/>
        <c:extLst xmlns:c16r2="http://schemas.microsoft.com/office/drawing/2015/06/chart"/>
      </c:barChart>
      <c:catAx>
        <c:axId val="414773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1088"/>
        <c:crosses val="autoZero"/>
        <c:auto val="1"/>
        <c:lblAlgn val="ctr"/>
        <c:lblOffset val="100"/>
        <c:noMultiLvlLbl val="0"/>
      </c:catAx>
      <c:valAx>
        <c:axId val="41477108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3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Internacionalização2!$K$8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Internacionalização2!$J$9:$J$12</c:f>
              <c:strCache>
                <c:ptCount val="4"/>
                <c:pt idx="0">
                  <c:v>FCUL (242 respostas)</c:v>
                </c:pt>
                <c:pt idx="1">
                  <c:v>1.º Ciclo (90 respostas)</c:v>
                </c:pt>
                <c:pt idx="2">
                  <c:v>Mestrado Integrado (40 respostas)</c:v>
                </c:pt>
                <c:pt idx="3">
                  <c:v>2.º Ciclo (112 respostas)</c:v>
                </c:pt>
              </c:strCache>
            </c:strRef>
          </c:cat>
          <c:val>
            <c:numRef>
              <c:f>Internacionalização2!$K$9:$K$12</c:f>
              <c:numCache>
                <c:formatCode>0.0%</c:formatCode>
                <c:ptCount val="4"/>
                <c:pt idx="0">
                  <c:v>0.16942148760330578</c:v>
                </c:pt>
                <c:pt idx="1">
                  <c:v>0.14444444444444443</c:v>
                </c:pt>
                <c:pt idx="2">
                  <c:v>0.17499999999999999</c:v>
                </c:pt>
                <c:pt idx="3">
                  <c:v>0.1875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97-402C-AE50-31D61C5C7324}"/>
            </c:ext>
          </c:extLst>
        </c:ser>
        <c:ser>
          <c:idx val="1"/>
          <c:order val="1"/>
          <c:tx>
            <c:strRef>
              <c:f>Internacionalização2!$L$8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Internacionalização2!$J$9:$J$12</c:f>
              <c:strCache>
                <c:ptCount val="4"/>
                <c:pt idx="0">
                  <c:v>FCUL (242 respostas)</c:v>
                </c:pt>
                <c:pt idx="1">
                  <c:v>1.º Ciclo (90 respostas)</c:v>
                </c:pt>
                <c:pt idx="2">
                  <c:v>Mestrado Integrado (40 respostas)</c:v>
                </c:pt>
                <c:pt idx="3">
                  <c:v>2.º Ciclo (112 respostas)</c:v>
                </c:pt>
              </c:strCache>
            </c:strRef>
          </c:cat>
          <c:val>
            <c:numRef>
              <c:f>Internacionalização2!$L$9:$L$12</c:f>
              <c:numCache>
                <c:formatCode>0.0%</c:formatCode>
                <c:ptCount val="4"/>
                <c:pt idx="0">
                  <c:v>0.83057851239669422</c:v>
                </c:pt>
                <c:pt idx="1">
                  <c:v>0.85555555555555551</c:v>
                </c:pt>
                <c:pt idx="2">
                  <c:v>0.82499999999999996</c:v>
                </c:pt>
                <c:pt idx="3">
                  <c:v>0.8125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F97-402C-AE50-31D61C5C732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775792"/>
        <c:axId val="414776184"/>
      </c:barChart>
      <c:catAx>
        <c:axId val="414775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6184"/>
        <c:crosses val="autoZero"/>
        <c:auto val="1"/>
        <c:lblAlgn val="ctr"/>
        <c:lblOffset val="100"/>
        <c:noMultiLvlLbl val="0"/>
      </c:catAx>
      <c:valAx>
        <c:axId val="41477618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477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Internacionalização2!$K$35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ED2-4BC0-A50B-A676D3930E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Internacionalização2!$J$36:$J$39</c:f>
              <c:strCache>
                <c:ptCount val="4"/>
                <c:pt idx="0">
                  <c:v>Trabalhador por conta de outrem (153 respostas)</c:v>
                </c:pt>
                <c:pt idx="1">
                  <c:v>Trabalhador por conta própria sem funcionários a cargo (Trabalhador independente/Profissional liberal/Recibos verdes) (10 respostas)</c:v>
                </c:pt>
                <c:pt idx="2">
                  <c:v>Estagiário (Estágio remunerado) (17 respostas)</c:v>
                </c:pt>
                <c:pt idx="3">
                  <c:v>Bolseiro (P. ex., bolsas para prosseguimento de estudos ou de investigação) (62 respostas)</c:v>
                </c:pt>
              </c:strCache>
            </c:strRef>
          </c:cat>
          <c:val>
            <c:numRef>
              <c:f>Internacionalização2!$K$36:$K$39</c:f>
              <c:numCache>
                <c:formatCode>0.0%</c:formatCode>
                <c:ptCount val="4"/>
                <c:pt idx="0">
                  <c:v>0.1437908496732026</c:v>
                </c:pt>
                <c:pt idx="1">
                  <c:v>0.1</c:v>
                </c:pt>
                <c:pt idx="2">
                  <c:v>5.8823529411764705E-2</c:v>
                </c:pt>
                <c:pt idx="3">
                  <c:v>0.27419354838709675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ED2-4BC0-A50B-A676D3930E15}"/>
            </c:ext>
          </c:extLst>
        </c:ser>
        <c:ser>
          <c:idx val="1"/>
          <c:order val="1"/>
          <c:tx>
            <c:strRef>
              <c:f>Internacionalização2!$L$35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Internacionalização2!$J$36:$J$39</c:f>
              <c:strCache>
                <c:ptCount val="4"/>
                <c:pt idx="0">
                  <c:v>Trabalhador por conta de outrem (153 respostas)</c:v>
                </c:pt>
                <c:pt idx="1">
                  <c:v>Trabalhador por conta própria sem funcionários a cargo (Trabalhador independente/Profissional liberal/Recibos verdes) (10 respostas)</c:v>
                </c:pt>
                <c:pt idx="2">
                  <c:v>Estagiário (Estágio remunerado) (17 respostas)</c:v>
                </c:pt>
                <c:pt idx="3">
                  <c:v>Bolseiro (P. ex., bolsas para prosseguimento de estudos ou de investigação) (62 respostas)</c:v>
                </c:pt>
              </c:strCache>
            </c:strRef>
          </c:cat>
          <c:val>
            <c:numRef>
              <c:f>Internacionalização2!$L$36:$L$39</c:f>
              <c:numCache>
                <c:formatCode>0.0%</c:formatCode>
                <c:ptCount val="4"/>
                <c:pt idx="0">
                  <c:v>0.85620915032679734</c:v>
                </c:pt>
                <c:pt idx="1">
                  <c:v>0.9</c:v>
                </c:pt>
                <c:pt idx="2">
                  <c:v>0.94117647058823528</c:v>
                </c:pt>
                <c:pt idx="3">
                  <c:v>0.72580645161290325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ED2-4BC0-A50B-A676D3930E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773440"/>
        <c:axId val="414771872"/>
      </c:barChart>
      <c:catAx>
        <c:axId val="414773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1872"/>
        <c:crosses val="autoZero"/>
        <c:auto val="1"/>
        <c:lblAlgn val="ctr"/>
        <c:lblOffset val="100"/>
        <c:noMultiLvlLbl val="0"/>
      </c:catAx>
      <c:valAx>
        <c:axId val="41477187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Opinião_FCUL!$C$19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(387 respostas)</c:v>
                </c:pt>
                <c:pt idx="1">
                  <c:v>1.º Ciclo (215 respostas)</c:v>
                </c:pt>
                <c:pt idx="2">
                  <c:v>Mestrado Integrado (47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Opinião_FCUL!$C$20:$C$23</c:f>
              <c:numCache>
                <c:formatCode>0.0%</c:formatCode>
                <c:ptCount val="4"/>
                <c:pt idx="0">
                  <c:v>7.2351421188630485E-2</c:v>
                </c:pt>
                <c:pt idx="1">
                  <c:v>6.5116279069767441E-2</c:v>
                </c:pt>
                <c:pt idx="2">
                  <c:v>2.1276595744680851E-2</c:v>
                </c:pt>
                <c:pt idx="3">
                  <c:v>0.104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34-4173-928C-46DB9F4D4D03}"/>
            </c:ext>
          </c:extLst>
        </c:ser>
        <c:ser>
          <c:idx val="1"/>
          <c:order val="1"/>
          <c:tx>
            <c:strRef>
              <c:f>Opinião_FCUL!$D$19</c:f>
              <c:strCache>
                <c:ptCount val="1"/>
                <c:pt idx="0">
                  <c:v>Muito boa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(387 respostas)</c:v>
                </c:pt>
                <c:pt idx="1">
                  <c:v>1.º Ciclo (215 respostas)</c:v>
                </c:pt>
                <c:pt idx="2">
                  <c:v>Mestrado Integrado (47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Opinião_FCUL!$D$20:$D$23</c:f>
              <c:numCache>
                <c:formatCode>0.0%</c:formatCode>
                <c:ptCount val="4"/>
                <c:pt idx="0">
                  <c:v>0.3979328165374677</c:v>
                </c:pt>
                <c:pt idx="1">
                  <c:v>0.38139534883720932</c:v>
                </c:pt>
                <c:pt idx="2">
                  <c:v>0.36170212765957449</c:v>
                </c:pt>
                <c:pt idx="3">
                  <c:v>0.44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034-4173-928C-46DB9F4D4D03}"/>
            </c:ext>
          </c:extLst>
        </c:ser>
        <c:ser>
          <c:idx val="2"/>
          <c:order val="2"/>
          <c:tx>
            <c:strRef>
              <c:f>Opinião_FCUL!$E$19</c:f>
              <c:strCache>
                <c:ptCount val="1"/>
                <c:pt idx="0">
                  <c:v>Boa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(387 respostas)</c:v>
                </c:pt>
                <c:pt idx="1">
                  <c:v>1.º Ciclo (215 respostas)</c:v>
                </c:pt>
                <c:pt idx="2">
                  <c:v>Mestrado Integrado (47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Opinião_FCUL!$E$20:$E$23</c:f>
              <c:numCache>
                <c:formatCode>0.0%</c:formatCode>
                <c:ptCount val="4"/>
                <c:pt idx="0">
                  <c:v>0.39276485788113696</c:v>
                </c:pt>
                <c:pt idx="1">
                  <c:v>0.42790697674418604</c:v>
                </c:pt>
                <c:pt idx="2">
                  <c:v>0.44680851063829785</c:v>
                </c:pt>
                <c:pt idx="3">
                  <c:v>0.312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034-4173-928C-46DB9F4D4D03}"/>
            </c:ext>
          </c:extLst>
        </c:ser>
        <c:ser>
          <c:idx val="3"/>
          <c:order val="3"/>
          <c:tx>
            <c:strRef>
              <c:f>Opinião_FCUL!$F$19</c:f>
              <c:strCache>
                <c:ptCount val="1"/>
                <c:pt idx="0">
                  <c:v>Suficiente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6.650077170586235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034-4173-928C-46DB9F4D4D0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034-4173-928C-46DB9F4D4D0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(387 respostas)</c:v>
                </c:pt>
                <c:pt idx="1">
                  <c:v>1.º Ciclo (215 respostas)</c:v>
                </c:pt>
                <c:pt idx="2">
                  <c:v>Mestrado Integrado (47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Opinião_FCUL!$F$20:$F$23</c:f>
              <c:numCache>
                <c:formatCode>0.0%</c:formatCode>
                <c:ptCount val="4"/>
                <c:pt idx="0">
                  <c:v>0.11886304909560723</c:v>
                </c:pt>
                <c:pt idx="1">
                  <c:v>0.10697674418604651</c:v>
                </c:pt>
                <c:pt idx="2">
                  <c:v>0.1702127659574468</c:v>
                </c:pt>
                <c:pt idx="3">
                  <c:v>0.12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034-4173-928C-46DB9F4D4D03}"/>
            </c:ext>
          </c:extLst>
        </c:ser>
        <c:ser>
          <c:idx val="4"/>
          <c:order val="4"/>
          <c:tx>
            <c:strRef>
              <c:f>Opinião_FCUL!$G$19</c:f>
              <c:strCache>
                <c:ptCount val="1"/>
                <c:pt idx="0">
                  <c:v>Medíocre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29235880398671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034-4173-928C-46DB9F4D4D0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2292358803988238E-3"/>
                  <c:y val="5.207682373642957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034-4173-928C-46DB9F4D4D0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034-4173-928C-46DB9F4D4D0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0382059800664452E-2"/>
                  <c:y val="1.212508038859046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034-4173-928C-46DB9F4D4D0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(387 respostas)</c:v>
                </c:pt>
                <c:pt idx="1">
                  <c:v>1.º Ciclo (215 respostas)</c:v>
                </c:pt>
                <c:pt idx="2">
                  <c:v>Mestrado Integrado (47 respostas)</c:v>
                </c:pt>
                <c:pt idx="3">
                  <c:v>2.º Ciclo (125 respostas)</c:v>
                </c:pt>
              </c:strCache>
            </c:strRef>
          </c:cat>
          <c:val>
            <c:numRef>
              <c:f>Opinião_FCUL!$G$20:$G$23</c:f>
              <c:numCache>
                <c:formatCode>0.0%</c:formatCode>
                <c:ptCount val="4"/>
                <c:pt idx="0">
                  <c:v>1.8087855297157621E-2</c:v>
                </c:pt>
                <c:pt idx="1">
                  <c:v>1.8604651162790697E-2</c:v>
                </c:pt>
                <c:pt idx="2">
                  <c:v>0</c:v>
                </c:pt>
                <c:pt idx="3">
                  <c:v>2.4E-2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034-4173-928C-46DB9F4D4D0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4770304"/>
        <c:axId val="414770696"/>
      </c:barChart>
      <c:catAx>
        <c:axId val="414770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4770696"/>
        <c:crosses val="autoZero"/>
        <c:auto val="1"/>
        <c:lblAlgn val="ctr"/>
        <c:lblOffset val="100"/>
        <c:noMultiLvlLbl val="0"/>
      </c:catAx>
      <c:valAx>
        <c:axId val="41477069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477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Opinião_FCUL!$C$51</c:f>
              <c:strCache>
                <c:ptCount val="1"/>
                <c:pt idx="0">
                  <c:v>Totalmente adequada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(363 respostas)</c:v>
                </c:pt>
                <c:pt idx="1">
                  <c:v>1.º Ciclo (196 respostas)</c:v>
                </c:pt>
                <c:pt idx="2">
                  <c:v>Mestrado Integrado (47 respostas)</c:v>
                </c:pt>
                <c:pt idx="3">
                  <c:v>2.º Ciclo (120 respostas)</c:v>
                </c:pt>
              </c:strCache>
            </c:strRef>
          </c:cat>
          <c:val>
            <c:numRef>
              <c:f>Opinião_FCUL!$C$52:$C$55</c:f>
              <c:numCache>
                <c:formatCode>0.0%</c:formatCode>
                <c:ptCount val="4"/>
                <c:pt idx="0">
                  <c:v>6.8870523415977963E-2</c:v>
                </c:pt>
                <c:pt idx="1">
                  <c:v>5.6122448979591837E-2</c:v>
                </c:pt>
                <c:pt idx="2">
                  <c:v>2.1276595744680851E-2</c:v>
                </c:pt>
                <c:pt idx="3">
                  <c:v>0.10833333333333334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C3-4712-B2C8-3B7F42EDCF22}"/>
            </c:ext>
          </c:extLst>
        </c:ser>
        <c:ser>
          <c:idx val="1"/>
          <c:order val="1"/>
          <c:tx>
            <c:strRef>
              <c:f>Opinião_FCUL!$D$51</c:f>
              <c:strCache>
                <c:ptCount val="1"/>
                <c:pt idx="0">
                  <c:v>Muito adequada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(363 respostas)</c:v>
                </c:pt>
                <c:pt idx="1">
                  <c:v>1.º Ciclo (196 respostas)</c:v>
                </c:pt>
                <c:pt idx="2">
                  <c:v>Mestrado Integrado (47 respostas)</c:v>
                </c:pt>
                <c:pt idx="3">
                  <c:v>2.º Ciclo (120 respostas)</c:v>
                </c:pt>
              </c:strCache>
            </c:strRef>
          </c:cat>
          <c:val>
            <c:numRef>
              <c:f>Opinião_FCUL!$D$52:$D$55</c:f>
              <c:numCache>
                <c:formatCode>0.0%</c:formatCode>
                <c:ptCount val="4"/>
                <c:pt idx="0">
                  <c:v>0.35261707988980717</c:v>
                </c:pt>
                <c:pt idx="1">
                  <c:v>0.34183673469387754</c:v>
                </c:pt>
                <c:pt idx="2">
                  <c:v>0.2978723404255319</c:v>
                </c:pt>
                <c:pt idx="3">
                  <c:v>0.39166666666666666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EC3-4712-B2C8-3B7F42EDCF22}"/>
            </c:ext>
          </c:extLst>
        </c:ser>
        <c:ser>
          <c:idx val="2"/>
          <c:order val="2"/>
          <c:tx>
            <c:strRef>
              <c:f>Opinião_FCUL!$E$51</c:f>
              <c:strCache>
                <c:ptCount val="1"/>
                <c:pt idx="0">
                  <c:v>Razoavelmente adequada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(363 respostas)</c:v>
                </c:pt>
                <c:pt idx="1">
                  <c:v>1.º Ciclo (196 respostas)</c:v>
                </c:pt>
                <c:pt idx="2">
                  <c:v>Mestrado Integrado (47 respostas)</c:v>
                </c:pt>
                <c:pt idx="3">
                  <c:v>2.º Ciclo (120 respostas)</c:v>
                </c:pt>
              </c:strCache>
            </c:strRef>
          </c:cat>
          <c:val>
            <c:numRef>
              <c:f>Opinião_FCUL!$E$52:$E$55</c:f>
              <c:numCache>
                <c:formatCode>0.0%</c:formatCode>
                <c:ptCount val="4"/>
                <c:pt idx="0">
                  <c:v>0.46005509641873277</c:v>
                </c:pt>
                <c:pt idx="1">
                  <c:v>0.47448979591836737</c:v>
                </c:pt>
                <c:pt idx="2">
                  <c:v>0.53191489361702127</c:v>
                </c:pt>
                <c:pt idx="3">
                  <c:v>0.40833333333333333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EC3-4712-B2C8-3B7F42EDCF22}"/>
            </c:ext>
          </c:extLst>
        </c:ser>
        <c:ser>
          <c:idx val="3"/>
          <c:order val="3"/>
          <c:tx>
            <c:strRef>
              <c:f>Opinião_FCUL!$F$51</c:f>
              <c:strCache>
                <c:ptCount val="1"/>
                <c:pt idx="0">
                  <c:v>Pouco adequada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0847208779135167E-2"/>
                  <c:y val="1.2271165694477102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EC3-4712-B2C8-3B7F42EDCF2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(363 respostas)</c:v>
                </c:pt>
                <c:pt idx="1">
                  <c:v>1.º Ciclo (196 respostas)</c:v>
                </c:pt>
                <c:pt idx="2">
                  <c:v>Mestrado Integrado (47 respostas)</c:v>
                </c:pt>
                <c:pt idx="3">
                  <c:v>2.º Ciclo (120 respostas)</c:v>
                </c:pt>
              </c:strCache>
            </c:strRef>
          </c:cat>
          <c:val>
            <c:numRef>
              <c:f>Opinião_FCUL!$F$52:$F$55</c:f>
              <c:numCache>
                <c:formatCode>0.0%</c:formatCode>
                <c:ptCount val="4"/>
                <c:pt idx="0">
                  <c:v>9.0909090909090912E-2</c:v>
                </c:pt>
                <c:pt idx="1">
                  <c:v>9.6938775510204078E-2</c:v>
                </c:pt>
                <c:pt idx="2">
                  <c:v>0.1276595744680851</c:v>
                </c:pt>
                <c:pt idx="3">
                  <c:v>6.6666666666666666E-2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EC3-4712-B2C8-3B7F42EDCF22}"/>
            </c:ext>
          </c:extLst>
        </c:ser>
        <c:ser>
          <c:idx val="4"/>
          <c:order val="4"/>
          <c:tx>
            <c:strRef>
              <c:f>Opinião_FCUL!$G$51</c:f>
              <c:strCache>
                <c:ptCount val="1"/>
                <c:pt idx="0">
                  <c:v>Inadequada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52823920265781E-3"/>
                  <c:y val="1.533895711809637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EC3-4712-B2C8-3B7F42EDCF2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229235880398671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EC3-4712-B2C8-3B7F42EDCF2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305647840531713E-3"/>
                  <c:y val="5.270425534157628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EC3-4712-B2C8-3B7F42EDCF2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2292358803986711E-3"/>
                  <c:y val="1.2271165694477102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EC3-4712-B2C8-3B7F42EDCF2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(363 respostas)</c:v>
                </c:pt>
                <c:pt idx="1">
                  <c:v>1.º Ciclo (196 respostas)</c:v>
                </c:pt>
                <c:pt idx="2">
                  <c:v>Mestrado Integrado (47 respostas)</c:v>
                </c:pt>
                <c:pt idx="3">
                  <c:v>2.º Ciclo (120 respostas)</c:v>
                </c:pt>
              </c:strCache>
            </c:strRef>
          </c:cat>
          <c:val>
            <c:numRef>
              <c:f>Opinião_FCUL!$G$52:$G$55</c:f>
              <c:numCache>
                <c:formatCode>0.0%</c:formatCode>
                <c:ptCount val="4"/>
                <c:pt idx="0">
                  <c:v>2.7548209366391185E-2</c:v>
                </c:pt>
                <c:pt idx="1">
                  <c:v>3.0612244897959183E-2</c:v>
                </c:pt>
                <c:pt idx="2">
                  <c:v>2.1276595744680851E-2</c:v>
                </c:pt>
                <c:pt idx="3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EC3-4712-B2C8-3B7F42EDCF2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025752"/>
        <c:axId val="415023008"/>
      </c:barChart>
      <c:catAx>
        <c:axId val="415025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3008"/>
        <c:crosses val="autoZero"/>
        <c:auto val="1"/>
        <c:lblAlgn val="ctr"/>
        <c:lblOffset val="100"/>
        <c:noMultiLvlLbl val="0"/>
      </c:catAx>
      <c:valAx>
        <c:axId val="41502300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02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Opinião_FCUL!$C$84</c:f>
              <c:strCache>
                <c:ptCount val="1"/>
                <c:pt idx="0">
                  <c:v>Totalmente satisfeito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(368 respostas)</c:v>
                </c:pt>
                <c:pt idx="1">
                  <c:v>1.º Ciclo (198 respostas)</c:v>
                </c:pt>
                <c:pt idx="2">
                  <c:v>Mestrado Integrado (47 respostas)</c:v>
                </c:pt>
                <c:pt idx="3">
                  <c:v>2.º Ciclo (123 respostas)</c:v>
                </c:pt>
              </c:strCache>
            </c:strRef>
          </c:cat>
          <c:val>
            <c:numRef>
              <c:f>Opinião_FCUL!$C$85:$C$88</c:f>
              <c:numCache>
                <c:formatCode>0.0%</c:formatCode>
                <c:ptCount val="4"/>
                <c:pt idx="0">
                  <c:v>9.2391304347826081E-2</c:v>
                </c:pt>
                <c:pt idx="1">
                  <c:v>6.5656565656565663E-2</c:v>
                </c:pt>
                <c:pt idx="2">
                  <c:v>6.3829787234042548E-2</c:v>
                </c:pt>
                <c:pt idx="3">
                  <c:v>0.14634146341463414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76-456C-AC39-9ADB8696531F}"/>
            </c:ext>
          </c:extLst>
        </c:ser>
        <c:ser>
          <c:idx val="1"/>
          <c:order val="1"/>
          <c:tx>
            <c:strRef>
              <c:f>Opinião_FCUL!$D$84</c:f>
              <c:strCache>
                <c:ptCount val="1"/>
                <c:pt idx="0">
                  <c:v>Muito satisfeito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(368 respostas)</c:v>
                </c:pt>
                <c:pt idx="1">
                  <c:v>1.º Ciclo (198 respostas)</c:v>
                </c:pt>
                <c:pt idx="2">
                  <c:v>Mestrado Integrado (47 respostas)</c:v>
                </c:pt>
                <c:pt idx="3">
                  <c:v>2.º Ciclo (123 respostas)</c:v>
                </c:pt>
              </c:strCache>
            </c:strRef>
          </c:cat>
          <c:val>
            <c:numRef>
              <c:f>Opinião_FCUL!$D$85:$D$88</c:f>
              <c:numCache>
                <c:formatCode>0.0%</c:formatCode>
                <c:ptCount val="4"/>
                <c:pt idx="0">
                  <c:v>0.46195652173913043</c:v>
                </c:pt>
                <c:pt idx="1">
                  <c:v>0.45454545454545453</c:v>
                </c:pt>
                <c:pt idx="2">
                  <c:v>0.44680851063829785</c:v>
                </c:pt>
                <c:pt idx="3">
                  <c:v>0.47967479674796748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76-456C-AC39-9ADB8696531F}"/>
            </c:ext>
          </c:extLst>
        </c:ser>
        <c:ser>
          <c:idx val="2"/>
          <c:order val="2"/>
          <c:tx>
            <c:strRef>
              <c:f>Opinião_FCUL!$E$84</c:f>
              <c:strCache>
                <c:ptCount val="1"/>
                <c:pt idx="0">
                  <c:v>Razoavelmente satisfeito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(368 respostas)</c:v>
                </c:pt>
                <c:pt idx="1">
                  <c:v>1.º Ciclo (198 respostas)</c:v>
                </c:pt>
                <c:pt idx="2">
                  <c:v>Mestrado Integrado (47 respostas)</c:v>
                </c:pt>
                <c:pt idx="3">
                  <c:v>2.º Ciclo (123 respostas)</c:v>
                </c:pt>
              </c:strCache>
            </c:strRef>
          </c:cat>
          <c:val>
            <c:numRef>
              <c:f>Opinião_FCUL!$E$85:$E$88</c:f>
              <c:numCache>
                <c:formatCode>0.0%</c:formatCode>
                <c:ptCount val="4"/>
                <c:pt idx="0">
                  <c:v>0.35054347826086957</c:v>
                </c:pt>
                <c:pt idx="1">
                  <c:v>0.37878787878787878</c:v>
                </c:pt>
                <c:pt idx="2">
                  <c:v>0.40425531914893614</c:v>
                </c:pt>
                <c:pt idx="3">
                  <c:v>0.28455284552845528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76-456C-AC39-9ADB8696531F}"/>
            </c:ext>
          </c:extLst>
        </c:ser>
        <c:ser>
          <c:idx val="3"/>
          <c:order val="3"/>
          <c:tx>
            <c:strRef>
              <c:f>Opinião_FCUL!$F$84</c:f>
              <c:strCache>
                <c:ptCount val="1"/>
                <c:pt idx="0">
                  <c:v>Insatisfeito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(368 respostas)</c:v>
                </c:pt>
                <c:pt idx="1">
                  <c:v>1.º Ciclo (198 respostas)</c:v>
                </c:pt>
                <c:pt idx="2">
                  <c:v>Mestrado Integrado (47 respostas)</c:v>
                </c:pt>
                <c:pt idx="3">
                  <c:v>2.º Ciclo (123 respostas)</c:v>
                </c:pt>
              </c:strCache>
            </c:strRef>
          </c:cat>
          <c:val>
            <c:numRef>
              <c:f>Opinião_FCUL!$F$85:$F$88</c:f>
              <c:numCache>
                <c:formatCode>0.0%</c:formatCode>
                <c:ptCount val="4"/>
                <c:pt idx="0">
                  <c:v>2.1739130434782608E-2</c:v>
                </c:pt>
                <c:pt idx="1">
                  <c:v>2.0202020202020204E-2</c:v>
                </c:pt>
                <c:pt idx="2">
                  <c:v>2.1276595744680851E-2</c:v>
                </c:pt>
                <c:pt idx="3">
                  <c:v>2.4390243902439025E-2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B76-456C-AC39-9ADB8696531F}"/>
            </c:ext>
          </c:extLst>
        </c:ser>
        <c:ser>
          <c:idx val="4"/>
          <c:order val="4"/>
          <c:tx>
            <c:strRef>
              <c:f>Opinião_FCUL!$G$84</c:f>
              <c:strCache>
                <c:ptCount val="1"/>
                <c:pt idx="0">
                  <c:v>Muito Insatisfeito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(368 respostas)</c:v>
                </c:pt>
                <c:pt idx="1">
                  <c:v>1.º Ciclo (198 respostas)</c:v>
                </c:pt>
                <c:pt idx="2">
                  <c:v>Mestrado Integrado (47 respostas)</c:v>
                </c:pt>
                <c:pt idx="3">
                  <c:v>2.º Ciclo (123 respostas)</c:v>
                </c:pt>
              </c:strCache>
            </c:strRef>
          </c:cat>
          <c:val>
            <c:numRef>
              <c:f>Opinião_FCUL!$G$85:$G$88</c:f>
              <c:numCache>
                <c:formatCode>0.0%</c:formatCode>
                <c:ptCount val="4"/>
                <c:pt idx="0">
                  <c:v>7.3369565217391311E-2</c:v>
                </c:pt>
                <c:pt idx="1">
                  <c:v>8.0808080808080815E-2</c:v>
                </c:pt>
                <c:pt idx="2">
                  <c:v>6.3829787234042548E-2</c:v>
                </c:pt>
                <c:pt idx="3">
                  <c:v>6.5040650406504072E-2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B76-456C-AC39-9ADB8696531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027712"/>
        <c:axId val="415026144"/>
      </c:barChart>
      <c:catAx>
        <c:axId val="415027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6144"/>
        <c:crosses val="autoZero"/>
        <c:auto val="1"/>
        <c:lblAlgn val="ctr"/>
        <c:lblOffset val="100"/>
        <c:noMultiLvlLbl val="0"/>
      </c:catAx>
      <c:valAx>
        <c:axId val="41502614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02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 e Emprego na área de formação</a:t>
            </a:r>
            <a:endParaRPr lang="pt-P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10-4C72-869B-55DE7E0D5C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Salário_AF!$C$4:$D$4</c:f>
              <c:strCache>
                <c:ptCount val="2"/>
                <c:pt idx="0">
                  <c:v>Sim (153 respostas)</c:v>
                </c:pt>
                <c:pt idx="1">
                  <c:v>Não (49 respostas)</c:v>
                </c:pt>
              </c:strCache>
            </c:strRef>
          </c:cat>
          <c:val>
            <c:numRef>
              <c:f>Salário_AF!$C$8:$D$8</c:f>
              <c:numCache>
                <c:formatCode>#,##0.0\ "€"</c:formatCode>
                <c:ptCount val="2"/>
                <c:pt idx="0">
                  <c:v>1325.4967320261437</c:v>
                </c:pt>
                <c:pt idx="1">
                  <c:v>1107.204081632653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210-4C72-869B-55DE7E0D5C4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026928"/>
        <c:axId val="415024968"/>
      </c:barChart>
      <c:catAx>
        <c:axId val="415026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4968"/>
        <c:crosses val="autoZero"/>
        <c:auto val="1"/>
        <c:lblAlgn val="ctr"/>
        <c:lblOffset val="100"/>
        <c:noMultiLvlLbl val="0"/>
      </c:catAx>
      <c:valAx>
        <c:axId val="415024968"/>
        <c:scaling>
          <c:orientation val="minMax"/>
          <c:max val="1400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1502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</a:t>
            </a:r>
            <a:r>
              <a:rPr lang="pt-PT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pt-PT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Salário_AF!$C$41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Salário_AF!$B$42:$B$44</c:f>
              <c:strCache>
                <c:ptCount val="3"/>
                <c:pt idx="0">
                  <c:v>1.º Ciclo (72 respostas)</c:v>
                </c:pt>
                <c:pt idx="1">
                  <c:v>Mestrado Integrado (38 respostas)</c:v>
                </c:pt>
                <c:pt idx="2">
                  <c:v>2.º Ciclo (92 respostas)</c:v>
                </c:pt>
              </c:strCache>
            </c:strRef>
          </c:cat>
          <c:val>
            <c:numRef>
              <c:f>Salário_AF!$C$42:$C$44</c:f>
              <c:numCache>
                <c:formatCode>#,##0.0\ "€"</c:formatCode>
                <c:ptCount val="3"/>
                <c:pt idx="0">
                  <c:v>1166.3571428571429</c:v>
                </c:pt>
                <c:pt idx="1">
                  <c:v>1318.8</c:v>
                </c:pt>
                <c:pt idx="2">
                  <c:v>1451.5972222222222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19-4F45-B451-4515E140F3D9}"/>
            </c:ext>
          </c:extLst>
        </c:ser>
        <c:ser>
          <c:idx val="1"/>
          <c:order val="1"/>
          <c:tx>
            <c:strRef>
              <c:f>Salário_AF!$D$41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Salário_AF!$B$42:$B$44</c:f>
              <c:strCache>
                <c:ptCount val="3"/>
                <c:pt idx="0">
                  <c:v>1.º Ciclo (72 respostas)</c:v>
                </c:pt>
                <c:pt idx="1">
                  <c:v>Mestrado Integrado (38 respostas)</c:v>
                </c:pt>
                <c:pt idx="2">
                  <c:v>2.º Ciclo (92 respostas)</c:v>
                </c:pt>
              </c:strCache>
            </c:strRef>
          </c:cat>
          <c:val>
            <c:numRef>
              <c:f>Salário_AF!$D$42:$D$44</c:f>
              <c:numCache>
                <c:formatCode>#,##0.0\ "€"</c:formatCode>
                <c:ptCount val="3"/>
                <c:pt idx="0">
                  <c:v>1036.6875</c:v>
                </c:pt>
                <c:pt idx="1">
                  <c:v>1199.5384615384614</c:v>
                </c:pt>
                <c:pt idx="2">
                  <c:v>1103.5999999999999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C19-4F45-B451-4515E140F3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026536"/>
        <c:axId val="415020656"/>
      </c:barChart>
      <c:catAx>
        <c:axId val="415026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0656"/>
        <c:crosses val="autoZero"/>
        <c:auto val="1"/>
        <c:lblAlgn val="ctr"/>
        <c:lblOffset val="100"/>
        <c:noMultiLvlLbl val="0"/>
      </c:catAx>
      <c:valAx>
        <c:axId val="41502065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5026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B72-4752-8057-8B22C6859D9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B72-4752-8057-8B22C6859D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Salário_Internac!$D$3:$E$3</c:f>
              <c:strCache>
                <c:ptCount val="2"/>
                <c:pt idx="0">
                  <c:v>Estrangeiro (32 respostas)</c:v>
                </c:pt>
                <c:pt idx="1">
                  <c:v>Portugal (165 respostas)</c:v>
                </c:pt>
              </c:strCache>
            </c:strRef>
          </c:cat>
          <c:val>
            <c:numRef>
              <c:f>Salário_Internac!$D$7:$E$7</c:f>
              <c:numCache>
                <c:formatCode>#,##0.0\ "€"</c:formatCode>
                <c:ptCount val="2"/>
                <c:pt idx="0">
                  <c:v>2475.96875</c:v>
                </c:pt>
                <c:pt idx="1">
                  <c:v>1046.9636363636364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B72-4752-8057-8B22C6859D9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021832"/>
        <c:axId val="415022616"/>
      </c:barChart>
      <c:catAx>
        <c:axId val="415021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2616"/>
        <c:crosses val="autoZero"/>
        <c:auto val="1"/>
        <c:lblAlgn val="ctr"/>
        <c:lblOffset val="100"/>
        <c:noMultiLvlLbl val="0"/>
      </c:catAx>
      <c:valAx>
        <c:axId val="415022616"/>
        <c:scaling>
          <c:orientation val="minMax"/>
          <c:max val="250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15021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 e</a:t>
            </a:r>
            <a:r>
              <a:rPr lang="pt-PT"/>
              <a:t> </a:t>
            </a:r>
            <a:r>
              <a:rPr lang="en-US"/>
              <a:t>Internacionalização,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Salário_Internac!$E$37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Salário_Internac!$C$38:$C$40</c:f>
              <c:strCache>
                <c:ptCount val="3"/>
                <c:pt idx="0">
                  <c:v>1.º Ciclo (69 respostas)</c:v>
                </c:pt>
                <c:pt idx="1">
                  <c:v>Mestrado Integrado (36 respostas)</c:v>
                </c:pt>
                <c:pt idx="2">
                  <c:v>2.º Ciclo (92 respostas)</c:v>
                </c:pt>
              </c:strCache>
            </c:strRef>
          </c:cat>
          <c:val>
            <c:numRef>
              <c:f>Salário_Internac!$E$38:$E$40</c:f>
              <c:numCache>
                <c:formatCode>#,##0.0\ "€"</c:formatCode>
                <c:ptCount val="3"/>
                <c:pt idx="0">
                  <c:v>1009.8135593220339</c:v>
                </c:pt>
                <c:pt idx="1">
                  <c:v>1103.8</c:v>
                </c:pt>
                <c:pt idx="2">
                  <c:v>1053.3684210526317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DA-4F4C-A554-314616EBAA21}"/>
            </c:ext>
          </c:extLst>
        </c:ser>
        <c:ser>
          <c:idx val="1"/>
          <c:order val="1"/>
          <c:tx>
            <c:strRef>
              <c:f>Salário_Internac!$D$37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Salário_Internac!$C$38:$C$40</c:f>
              <c:strCache>
                <c:ptCount val="3"/>
                <c:pt idx="0">
                  <c:v>1.º Ciclo (69 respostas)</c:v>
                </c:pt>
                <c:pt idx="1">
                  <c:v>Mestrado Integrado (36 respostas)</c:v>
                </c:pt>
                <c:pt idx="2">
                  <c:v>2.º Ciclo (92 respostas)</c:v>
                </c:pt>
              </c:strCache>
            </c:strRef>
          </c:cat>
          <c:val>
            <c:numRef>
              <c:f>Salário_Internac!$D$38:$D$40</c:f>
              <c:numCache>
                <c:formatCode>#,##0.0\ "€"</c:formatCode>
                <c:ptCount val="3"/>
                <c:pt idx="0">
                  <c:v>1915</c:v>
                </c:pt>
                <c:pt idx="1">
                  <c:v>2258.3333333333335</c:v>
                </c:pt>
                <c:pt idx="2">
                  <c:v>2908.1875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9DA-4F4C-A554-314616EBAA2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023792"/>
        <c:axId val="415024184"/>
      </c:barChart>
      <c:catAx>
        <c:axId val="415023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024184"/>
        <c:crosses val="autoZero"/>
        <c:auto val="1"/>
        <c:lblAlgn val="ctr"/>
        <c:lblOffset val="100"/>
        <c:noMultiLvlLbl val="0"/>
      </c:catAx>
      <c:valAx>
        <c:axId val="415024184"/>
        <c:scaling>
          <c:orientation val="minMax"/>
          <c:max val="300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1502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 e grau</a:t>
            </a:r>
            <a:endParaRPr lang="pt-PT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Diplomados_grau_sexo!$C$33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Diplomados_grau_sexo!$C$34:$C$36</c:f>
              <c:numCache>
                <c:formatCode>0.0%</c:formatCode>
                <c:ptCount val="3"/>
                <c:pt idx="0">
                  <c:v>0.52534562211981561</c:v>
                </c:pt>
                <c:pt idx="1">
                  <c:v>0.57446808510638303</c:v>
                </c:pt>
                <c:pt idx="2">
                  <c:v>0.57480314960629919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B5-4970-9E51-F14B329D233F}"/>
            </c:ext>
          </c:extLst>
        </c:ser>
        <c:ser>
          <c:idx val="1"/>
          <c:order val="1"/>
          <c:tx>
            <c:strRef>
              <c:f>Diplomados_grau_sexo!$D$33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Diplomados_grau_sexo!$D$34:$D$36</c:f>
              <c:numCache>
                <c:formatCode>0.0%</c:formatCode>
                <c:ptCount val="3"/>
                <c:pt idx="0">
                  <c:v>0.47465437788018433</c:v>
                </c:pt>
                <c:pt idx="1">
                  <c:v>0.42553191489361702</c:v>
                </c:pt>
                <c:pt idx="2">
                  <c:v>0.42519685039370081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B5-4970-9E51-F14B329D233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7127664"/>
        <c:axId val="287128448"/>
      </c:barChart>
      <c:catAx>
        <c:axId val="2871276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7128448"/>
        <c:crosses val="autoZero"/>
        <c:auto val="1"/>
        <c:lblAlgn val="ctr"/>
        <c:lblOffset val="100"/>
        <c:noMultiLvlLbl val="0"/>
      </c:catAx>
      <c:valAx>
        <c:axId val="28712844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7127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BB4-4F75-A6A8-F87C6FBDDC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B4-4F75-A6A8-F87C6FBDDC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Internac_AF!$C$16:$D$16</c:f>
              <c:strCache>
                <c:ptCount val="2"/>
                <c:pt idx="0">
                  <c:v>Estrangeiro (41 respostas)</c:v>
                </c:pt>
                <c:pt idx="1">
                  <c:v>Portugal (201 respostas)</c:v>
                </c:pt>
              </c:strCache>
            </c:strRef>
          </c:cat>
          <c:val>
            <c:numRef>
              <c:f>Internac_AF!$C$17:$D$17</c:f>
              <c:numCache>
                <c:formatCode>0.0%</c:formatCode>
                <c:ptCount val="2"/>
                <c:pt idx="0">
                  <c:v>0.92682926829268297</c:v>
                </c:pt>
                <c:pt idx="1">
                  <c:v>0.73134328358208955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B4-4F75-A6A8-F87C6FBDDCB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025360"/>
        <c:axId val="415564496"/>
      </c:barChart>
      <c:catAx>
        <c:axId val="415025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564496"/>
        <c:crosses val="autoZero"/>
        <c:auto val="1"/>
        <c:lblAlgn val="ctr"/>
        <c:lblOffset val="100"/>
        <c:noMultiLvlLbl val="0"/>
      </c:catAx>
      <c:valAx>
        <c:axId val="415564496"/>
        <c:scaling>
          <c:orientation val="minMax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025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en-US" baseline="0" dirty="0"/>
              <a:t> </a:t>
            </a:r>
          </a:p>
          <a:p>
            <a:pPr>
              <a:defRPr/>
            </a:pP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Internac_AF!$J$10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Internac_AF!$H$11:$H$13</c:f>
              <c:strCache>
                <c:ptCount val="3"/>
                <c:pt idx="0">
                  <c:v>1.º Ciclo (90 respostas)</c:v>
                </c:pt>
                <c:pt idx="1">
                  <c:v>Mestrado Integrado (40 respostas)</c:v>
                </c:pt>
                <c:pt idx="2">
                  <c:v>2.º Ciclo (112 respostas)</c:v>
                </c:pt>
              </c:strCache>
            </c:strRef>
          </c:cat>
          <c:val>
            <c:numRef>
              <c:f>Internac_AF!$J$11:$J$13</c:f>
              <c:numCache>
                <c:formatCode>0.0%</c:formatCode>
                <c:ptCount val="3"/>
                <c:pt idx="0">
                  <c:v>0.79220779220779225</c:v>
                </c:pt>
                <c:pt idx="1">
                  <c:v>0.60606060606060608</c:v>
                </c:pt>
                <c:pt idx="2">
                  <c:v>0.72527472527472525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5E-497A-BD25-4B812C32B7DA}"/>
            </c:ext>
          </c:extLst>
        </c:ser>
        <c:ser>
          <c:idx val="0"/>
          <c:order val="1"/>
          <c:tx>
            <c:strRef>
              <c:f>Internac_AF!$I$10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Internac_AF!$H$11:$H$13</c:f>
              <c:strCache>
                <c:ptCount val="3"/>
                <c:pt idx="0">
                  <c:v>1.º Ciclo (90 respostas)</c:v>
                </c:pt>
                <c:pt idx="1">
                  <c:v>Mestrado Integrado (40 respostas)</c:v>
                </c:pt>
                <c:pt idx="2">
                  <c:v>2.º Ciclo (112 respostas)</c:v>
                </c:pt>
              </c:strCache>
            </c:strRef>
          </c:cat>
          <c:val>
            <c:numRef>
              <c:f>Internac_AF!$I$11:$I$13</c:f>
              <c:numCache>
                <c:formatCode>0.0%</c:formatCode>
                <c:ptCount val="3"/>
                <c:pt idx="0">
                  <c:v>0.84615384615384615</c:v>
                </c:pt>
                <c:pt idx="1">
                  <c:v>1</c:v>
                </c:pt>
                <c:pt idx="2">
                  <c:v>0.95238095238095233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5E-497A-BD25-4B812C32B7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565280"/>
        <c:axId val="415564888"/>
      </c:barChart>
      <c:catAx>
        <c:axId val="415565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5564888"/>
        <c:crosses val="autoZero"/>
        <c:auto val="1"/>
        <c:lblAlgn val="ctr"/>
        <c:lblOffset val="100"/>
        <c:noMultiLvlLbl val="0"/>
      </c:catAx>
      <c:valAx>
        <c:axId val="41556488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1556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Média da Idade de conclusão do curso,</a:t>
            </a:r>
            <a:r>
              <a:rPr lang="pt-PT" sz="2400"/>
              <a:t> </a:t>
            </a:r>
            <a:r>
              <a:rPr lang="en-US" sz="2400"/>
              <a:t>por grau</a:t>
            </a:r>
            <a:endParaRPr lang="pt-PT" sz="2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Diplomados_grau_sexo!$C$40</c:f>
              <c:strCache>
                <c:ptCount val="1"/>
                <c:pt idx="0">
                  <c:v>Média de Idade de Saída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B9-495C-9D8E-C1F939D903E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B9-495C-9D8E-C1F939D903E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FB9-495C-9D8E-C1F939D903EF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FB9-495C-9D8E-C1F939D903EF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Diplomados_grau_sexo!$B$41:$B$44</c:f>
              <c:strCache>
                <c:ptCount val="4"/>
                <c:pt idx="0">
                  <c:v>2.º Ciclo (127 respostas)</c:v>
                </c:pt>
                <c:pt idx="1">
                  <c:v>Mestrado Integrado (47 respostas)</c:v>
                </c:pt>
                <c:pt idx="2">
                  <c:v>1.º Ciclo (197 respostas)</c:v>
                </c:pt>
                <c:pt idx="3">
                  <c:v>FCUL (371 respostas)</c:v>
                </c:pt>
              </c:strCache>
            </c:strRef>
          </c:cat>
          <c:val>
            <c:numRef>
              <c:f>Diplomados_grau_sexo!$C$41:$C$44</c:f>
              <c:numCache>
                <c:formatCode>0.0</c:formatCode>
                <c:ptCount val="4"/>
                <c:pt idx="0">
                  <c:v>25.314960629921259</c:v>
                </c:pt>
                <c:pt idx="1">
                  <c:v>24.25531914893617</c:v>
                </c:pt>
                <c:pt idx="2">
                  <c:v>22.974619289340101</c:v>
                </c:pt>
                <c:pt idx="3">
                  <c:v>23.938005390835581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FB9-495C-9D8E-C1F939D90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87130408"/>
        <c:axId val="287131976"/>
      </c:barChart>
      <c:catAx>
        <c:axId val="287130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7131976"/>
        <c:crosses val="autoZero"/>
        <c:auto val="1"/>
        <c:lblAlgn val="ctr"/>
        <c:lblOffset val="100"/>
        <c:noMultiLvlLbl val="0"/>
      </c:catAx>
      <c:valAx>
        <c:axId val="2871319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87130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Situação face ao emprego (n=391)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9.5323286893890427E-2"/>
          <c:y val="0.15152496906229415"/>
          <c:w val="0.39082870955167393"/>
          <c:h val="0.75934038146592764"/>
        </c:manualLayout>
      </c:layout>
      <c:doughnutChart>
        <c:varyColors val="1"/>
        <c:ser>
          <c:idx val="0"/>
          <c:order val="0"/>
          <c:tx>
            <c:strRef>
              <c:f>Situação_face_ao_emprego_TE!$C$2</c:f>
              <c:strCache>
                <c:ptCount val="1"/>
                <c:pt idx="0">
                  <c:v>Situação Face ao Emprego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AF8-4877-9F9C-C05E649FF7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AF8-4877-9F9C-C05E649FF72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AF8-4877-9F9C-C05E649FF728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AF8-4877-9F9C-C05E649FF728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AF8-4877-9F9C-C05E649FF728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AF8-4877-9F9C-C05E649FF728}"/>
              </c:ext>
            </c:extLst>
          </c:dPt>
          <c:dLbls>
            <c:dLbl>
              <c:idx val="1"/>
              <c:layout>
                <c:manualLayout>
                  <c:x val="-4.1758012318614396E-3"/>
                  <c:y val="-2.3648648648648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AF8-4877-9F9C-C05E649FF72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1758012318613633E-3"/>
                  <c:y val="1.68918918918918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AF8-4877-9F9C-C05E649FF728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Situação_face_ao_emprego_TE!$B$3:$B$9</c:f>
              <c:strCache>
                <c:ptCount val="6"/>
                <c:pt idx="0">
                  <c:v>Trabalhador por conta de outrem</c:v>
                </c:pt>
                <c:pt idx="1">
                  <c:v>Trabalhador por conta própria sem funcionários a cargo (Trabalhador independente/Profissional liberal/Recibos verdes)</c:v>
                </c:pt>
                <c:pt idx="2">
                  <c:v>Estagiário (Estágio remunerado)</c:v>
                </c:pt>
                <c:pt idx="3">
                  <c:v>Bolseiro (P. ex., bolsas para prosseguimento de estudos ou de investigação)</c:v>
                </c:pt>
                <c:pt idx="4">
                  <c:v>Diplomado sem atividade profissional remunerada</c:v>
                </c:pt>
                <c:pt idx="5">
                  <c:v>Estudante que não procura emprego</c:v>
                </c:pt>
              </c:strCache>
            </c:strRef>
          </c:cat>
          <c:val>
            <c:numRef>
              <c:f>Situação_face_ao_emprego_TE!$C$3:$C$10</c:f>
              <c:numCache>
                <c:formatCode>General</c:formatCode>
                <c:ptCount val="6"/>
                <c:pt idx="0">
                  <c:v>161</c:v>
                </c:pt>
                <c:pt idx="1">
                  <c:v>10</c:v>
                </c:pt>
                <c:pt idx="2">
                  <c:v>17</c:v>
                </c:pt>
                <c:pt idx="3">
                  <c:v>66</c:v>
                </c:pt>
                <c:pt idx="4">
                  <c:v>67</c:v>
                </c:pt>
                <c:pt idx="5">
                  <c:v>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5AF8-4877-9F9C-C05E649FF72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303047608875476"/>
          <c:y val="0.12836399576286214"/>
          <c:w val="0.4600488371611452"/>
          <c:h val="0.871635990938115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>
                <a:solidFill>
                  <a:schemeClr val="tx1"/>
                </a:solidFill>
              </a:rPr>
              <a:t>Situação face ao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Situação_face_ao_emprego_TE!$L$2</c:f>
              <c:strCache>
                <c:ptCount val="1"/>
                <c:pt idx="0">
                  <c:v>Trabalhador por conta de outrem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Situação_face_ao_emprego_TE!$L$3:$L$5</c:f>
              <c:numCache>
                <c:formatCode>0.0%</c:formatCode>
                <c:ptCount val="3"/>
                <c:pt idx="0">
                  <c:v>0.29953917050691242</c:v>
                </c:pt>
                <c:pt idx="1">
                  <c:v>0.7021276595744681</c:v>
                </c:pt>
                <c:pt idx="2">
                  <c:v>0.49606299212598426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58-4100-B02E-C26C5B1293BE}"/>
            </c:ext>
          </c:extLst>
        </c:ser>
        <c:ser>
          <c:idx val="1"/>
          <c:order val="1"/>
          <c:tx>
            <c:strRef>
              <c:f>Situação_face_ao_emprego_TE!$M$2</c:f>
              <c:strCache>
                <c:ptCount val="1"/>
                <c:pt idx="0">
                  <c:v>Trabalhador por conta própria sem funcionários a cargo (Trabalhador independente/Profissional liberal/Recibos verdes)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Situação_face_ao_emprego_TE!$M$3:$M$5</c:f>
              <c:numCache>
                <c:formatCode>0.0%</c:formatCode>
                <c:ptCount val="3"/>
                <c:pt idx="0">
                  <c:v>9.2165898617511521E-3</c:v>
                </c:pt>
                <c:pt idx="1">
                  <c:v>2.1276595744680851E-2</c:v>
                </c:pt>
                <c:pt idx="2">
                  <c:v>5.5118110236220472E-2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58-4100-B02E-C26C5B1293BE}"/>
            </c:ext>
          </c:extLst>
        </c:ser>
        <c:ser>
          <c:idx val="2"/>
          <c:order val="2"/>
          <c:tx>
            <c:strRef>
              <c:f>Situação_face_ao_emprego_TE!$N$2</c:f>
              <c:strCache>
                <c:ptCount val="1"/>
                <c:pt idx="0">
                  <c:v>Estagiário (Estágio remunerado)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C58-4100-B02E-C26C5B1293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Situação_face_ao_emprego_TE!$N$3:$N$5</c:f>
              <c:numCache>
                <c:formatCode>0.0%</c:formatCode>
                <c:ptCount val="3"/>
                <c:pt idx="0">
                  <c:v>5.5299539170506916E-2</c:v>
                </c:pt>
                <c:pt idx="1">
                  <c:v>4.2553191489361701E-2</c:v>
                </c:pt>
                <c:pt idx="2">
                  <c:v>2.3622047244094488E-2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C58-4100-B02E-C26C5B1293BE}"/>
            </c:ext>
          </c:extLst>
        </c:ser>
        <c:ser>
          <c:idx val="3"/>
          <c:order val="3"/>
          <c:tx>
            <c:strRef>
              <c:f>Situação_face_ao_emprego_TE!$O$2</c:f>
              <c:strCache>
                <c:ptCount val="1"/>
                <c:pt idx="0">
                  <c:v>Bolseiro (P. ex., bolsas para prosseguimento de estudos ou de investigação)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Situação_face_ao_emprego_TE!$O$3:$O$5</c:f>
              <c:numCache>
                <c:formatCode>0.0%</c:formatCode>
                <c:ptCount val="3"/>
                <c:pt idx="0">
                  <c:v>8.294930875576037E-2</c:v>
                </c:pt>
                <c:pt idx="1">
                  <c:v>0.14893617021276595</c:v>
                </c:pt>
                <c:pt idx="2">
                  <c:v>0.32283464566929132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58-4100-B02E-C26C5B1293BE}"/>
            </c:ext>
          </c:extLst>
        </c:ser>
        <c:ser>
          <c:idx val="4"/>
          <c:order val="4"/>
          <c:tx>
            <c:strRef>
              <c:f>Situação_face_ao_emprego_TE!$P$2</c:f>
              <c:strCache>
                <c:ptCount val="1"/>
                <c:pt idx="0">
                  <c:v>Diplomado sem atividade profissional remunerada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C58-4100-B02E-C26C5B1293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Situação_face_ao_emprego_TE!$P$3:$P$5</c:f>
              <c:numCache>
                <c:formatCode>0.0%</c:formatCode>
                <c:ptCount val="3"/>
                <c:pt idx="0">
                  <c:v>0.24884792626728111</c:v>
                </c:pt>
                <c:pt idx="1">
                  <c:v>8.5106382978723402E-2</c:v>
                </c:pt>
                <c:pt idx="2">
                  <c:v>7.0866141732283464E-2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C58-4100-B02E-C26C5B1293BE}"/>
            </c:ext>
          </c:extLst>
        </c:ser>
        <c:ser>
          <c:idx val="5"/>
          <c:order val="5"/>
          <c:tx>
            <c:strRef>
              <c:f>Situação_face_ao_emprego_TE!$Q$2</c:f>
              <c:strCache>
                <c:ptCount val="1"/>
                <c:pt idx="0">
                  <c:v>Estudante que não procura emprego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C58-4100-B02E-C26C5B1293B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(217 respostas)</c:v>
                </c:pt>
                <c:pt idx="1">
                  <c:v>Mestrado Integrado (47 respostas)</c:v>
                </c:pt>
                <c:pt idx="2">
                  <c:v>2.º Ciclo (127 respostas)</c:v>
                </c:pt>
              </c:strCache>
            </c:strRef>
          </c:cat>
          <c:val>
            <c:numRef>
              <c:f>Situação_face_ao_emprego_TE!$Q$3:$Q$5</c:f>
              <c:numCache>
                <c:formatCode>0.0%</c:formatCode>
                <c:ptCount val="3"/>
                <c:pt idx="0">
                  <c:v>0.30414746543778803</c:v>
                </c:pt>
                <c:pt idx="1">
                  <c:v>0</c:v>
                </c:pt>
                <c:pt idx="2">
                  <c:v>3.1496062992125984E-2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C58-4100-B02E-C26C5B1293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7129624"/>
        <c:axId val="287133152"/>
      </c:barChart>
      <c:catAx>
        <c:axId val="287129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7133152"/>
        <c:crosses val="autoZero"/>
        <c:auto val="1"/>
        <c:lblAlgn val="ctr"/>
        <c:lblOffset val="100"/>
        <c:noMultiLvlLbl val="0"/>
      </c:catAx>
      <c:valAx>
        <c:axId val="287133152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7129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Taxa de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Situação_face_ao_emprego_TE!$C$62</c:f>
              <c:strCache>
                <c:ptCount val="1"/>
                <c:pt idx="0">
                  <c:v>Taxa de Emprego, por Grau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51-463C-B7A4-71EAFF57E43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51-463C-B7A4-71EAFF57E43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51-463C-B7A4-71EAFF57E43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51-463C-B7A4-71EAFF57E435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Situação_face_ao_emprego_TE!$B$63:$B$66</c:f>
              <c:strCache>
                <c:ptCount val="4"/>
                <c:pt idx="0">
                  <c:v>2.º Ciclo (127 respostas)</c:v>
                </c:pt>
                <c:pt idx="1">
                  <c:v>Mestrado Integrado (47 respostas)</c:v>
                </c:pt>
                <c:pt idx="2">
                  <c:v>1.º Ciclo (217 respostas)</c:v>
                </c:pt>
                <c:pt idx="3">
                  <c:v>FCUL (391 respostas)</c:v>
                </c:pt>
              </c:strCache>
            </c:strRef>
          </c:cat>
          <c:val>
            <c:numRef>
              <c:f>Situação_face_ao_emprego_TE!$C$63:$C$66</c:f>
              <c:numCache>
                <c:formatCode>0.0%</c:formatCode>
                <c:ptCount val="4"/>
                <c:pt idx="0">
                  <c:v>0.92682926829268297</c:v>
                </c:pt>
                <c:pt idx="1">
                  <c:v>0.91489361702127658</c:v>
                </c:pt>
                <c:pt idx="2">
                  <c:v>0.64238410596026485</c:v>
                </c:pt>
                <c:pt idx="3">
                  <c:v>0.79127725856697817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851-463C-B7A4-71EAFF57E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87130016"/>
        <c:axId val="287132368"/>
      </c:barChart>
      <c:catAx>
        <c:axId val="287130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7132368"/>
        <c:crosses val="autoZero"/>
        <c:auto val="1"/>
        <c:lblAlgn val="ctr"/>
        <c:lblOffset val="100"/>
        <c:noMultiLvlLbl val="0"/>
      </c:catAx>
      <c:valAx>
        <c:axId val="287132368"/>
        <c:scaling>
          <c:orientation val="minMax"/>
          <c:max val="1.100000000000000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7130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 dirty="0"/>
              <a:t>Tipo de vínculo dos trabalhadores por conta de outrem (n=151)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ADA-49D9-91AA-2BE64BAC4E3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ADA-49D9-91AA-2BE64BAC4E3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ADA-49D9-91AA-2BE64BAC4E3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Tipo_de_vínculo!$B$6:$B$8</c:f>
              <c:strCache>
                <c:ptCount val="3"/>
                <c:pt idx="0">
                  <c:v>Efetivo (contrato de trabalho sem termo ou por tempo indeterminado)</c:v>
                </c:pt>
                <c:pt idx="1">
                  <c:v>A termo (contrato de trabalho por tempo determinado, certo ou incerto)</c:v>
                </c:pt>
                <c:pt idx="2">
                  <c:v>Outro</c:v>
                </c:pt>
              </c:strCache>
            </c:strRef>
          </c:cat>
          <c:val>
            <c:numRef>
              <c:f>Tipo_de_vínculo!$C$6:$C$8</c:f>
              <c:numCache>
                <c:formatCode>General</c:formatCode>
                <c:ptCount val="3"/>
                <c:pt idx="0">
                  <c:v>90</c:v>
                </c:pt>
                <c:pt idx="1">
                  <c:v>60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ADA-49D9-91AA-2BE64BAC4E3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39240531643495"/>
          <c:y val="0.29226194274628925"/>
          <c:w val="0.32832566294581139"/>
          <c:h val="0.631259993691553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Tipo de vínculo dos trabalhadores por conta de outrem, por grau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Tipo_de_vínculo!$D$21</c:f>
              <c:strCache>
                <c:ptCount val="1"/>
                <c:pt idx="0">
                  <c:v>Efetivo (contrato de trabalho sem termo ou por tempo indeterminado)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(58 respostas)</c:v>
                </c:pt>
                <c:pt idx="1">
                  <c:v>Mestrado Integrado (32 respostas)</c:v>
                </c:pt>
                <c:pt idx="2">
                  <c:v>2.º Ciclo (61 respostas)</c:v>
                </c:pt>
              </c:strCache>
            </c:strRef>
          </c:cat>
          <c:val>
            <c:numRef>
              <c:f>Tipo_de_vínculo!$D$22:$D$24</c:f>
              <c:numCache>
                <c:formatCode>0.0%</c:formatCode>
                <c:ptCount val="3"/>
                <c:pt idx="0">
                  <c:v>0.58620689655172409</c:v>
                </c:pt>
                <c:pt idx="1">
                  <c:v>0.625</c:v>
                </c:pt>
                <c:pt idx="2">
                  <c:v>0.5901639344262295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35D-4A5F-914D-F19A3CFAD53D}"/>
            </c:ext>
          </c:extLst>
        </c:ser>
        <c:ser>
          <c:idx val="0"/>
          <c:order val="1"/>
          <c:tx>
            <c:strRef>
              <c:f>Tipo_de_vínculo!$C$21</c:f>
              <c:strCache>
                <c:ptCount val="1"/>
                <c:pt idx="0">
                  <c:v>A termo (contrato de trabalho por tempo indeterminado, certo ou incerto)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(58 respostas)</c:v>
                </c:pt>
                <c:pt idx="1">
                  <c:v>Mestrado Integrado (32 respostas)</c:v>
                </c:pt>
                <c:pt idx="2">
                  <c:v>2.º Ciclo (61 respostas)</c:v>
                </c:pt>
              </c:strCache>
            </c:strRef>
          </c:cat>
          <c:val>
            <c:numRef>
              <c:f>Tipo_de_vínculo!$C$22:$C$24</c:f>
              <c:numCache>
                <c:formatCode>0.0%</c:formatCode>
                <c:ptCount val="3"/>
                <c:pt idx="0">
                  <c:v>0.41379310344827586</c:v>
                </c:pt>
                <c:pt idx="1">
                  <c:v>0.375</c:v>
                </c:pt>
                <c:pt idx="2">
                  <c:v>0.39344262295081966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35D-4A5F-914D-F19A3CFAD53D}"/>
            </c:ext>
          </c:extLst>
        </c:ser>
        <c:ser>
          <c:idx val="2"/>
          <c:order val="2"/>
          <c:tx>
            <c:strRef>
              <c:f>Tipo_de_vínculo!$E$21</c:f>
              <c:strCache>
                <c:ptCount val="1"/>
                <c:pt idx="0">
                  <c:v>Outro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35D-4A5F-914D-F19A3CFAD53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35D-4A5F-914D-F19A3CFAD53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8749999999999999E-2"/>
                  <c:y val="3.990884819073237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35D-4A5F-914D-F19A3CFAD53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(58 respostas)</c:v>
                </c:pt>
                <c:pt idx="1">
                  <c:v>Mestrado Integrado (32 respostas)</c:v>
                </c:pt>
                <c:pt idx="2">
                  <c:v>2.º Ciclo (61 respostas)</c:v>
                </c:pt>
              </c:strCache>
            </c:strRef>
          </c:cat>
          <c:val>
            <c:numRef>
              <c:f>Tipo_de_vínculo!$E$22:$E$24</c:f>
              <c:numCache>
                <c:formatCode>0.0%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1.6393442622950821E-2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35D-4A5F-914D-F19A3CFAD53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3904344"/>
        <c:axId val="413905520"/>
      </c:barChart>
      <c:catAx>
        <c:axId val="413904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905520"/>
        <c:crosses val="autoZero"/>
        <c:auto val="1"/>
        <c:lblAlgn val="ctr"/>
        <c:lblOffset val="100"/>
        <c:noMultiLvlLbl val="0"/>
      </c:catAx>
      <c:valAx>
        <c:axId val="41390552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3904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03E0-E88D-014C-A2EF-385D6175EB9A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5163" y="1143000"/>
            <a:ext cx="2987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1E262-56E7-6A48-9592-4B9D978FB3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51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988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60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89894"/>
            <a:ext cx="8689976" cy="4610098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7139996"/>
            <a:ext cx="8689976" cy="2519996"/>
          </a:xfrm>
        </p:spPr>
        <p:txBody>
          <a:bodyPr>
            <a:normAutofit/>
          </a:bodyPr>
          <a:lstStyle>
            <a:lvl1pPr marL="0" indent="0" algn="ctr">
              <a:buNone/>
              <a:defRPr sz="2933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8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7880732"/>
            <a:ext cx="10364432" cy="1491146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1282893"/>
            <a:ext cx="9822532" cy="5905231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9386106"/>
            <a:ext cx="10364452" cy="125388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60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20000"/>
            <a:ext cx="10364452" cy="6296770"/>
          </a:xfrm>
        </p:spPr>
        <p:txBody>
          <a:bodyPr anchor="ctr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7725386"/>
            <a:ext cx="10364452" cy="2914606"/>
          </a:xfrm>
        </p:spPr>
        <p:txBody>
          <a:bodyPr anchor="ctr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98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1603179"/>
            <a:ext cx="9302752" cy="5015587"/>
          </a:xfrm>
        </p:spPr>
        <p:txBody>
          <a:bodyPr anchor="ctr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6632599"/>
            <a:ext cx="8752299" cy="1092785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034004"/>
            <a:ext cx="10364452" cy="261085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983501" y="1631235"/>
            <a:ext cx="729184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5732305"/>
            <a:ext cx="738188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87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929407"/>
            <a:ext cx="10364452" cy="4614916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565962"/>
            <a:ext cx="10364452" cy="2095669"/>
          </a:xfrm>
        </p:spPr>
        <p:txBody>
          <a:bodyPr anchor="t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1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10364452" cy="294898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6"/>
            <a:ext cx="3298976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5407737"/>
            <a:ext cx="3298976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0" y="4348986"/>
            <a:ext cx="329152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5407737"/>
            <a:ext cx="3303351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348986"/>
            <a:ext cx="33049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5407737"/>
            <a:ext cx="3304928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13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5" y="1122152"/>
            <a:ext cx="10364452" cy="294683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7725384"/>
            <a:ext cx="3296409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4348986"/>
            <a:ext cx="3296409" cy="279999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8784132"/>
            <a:ext cx="3296409" cy="1855858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7725384"/>
            <a:ext cx="33018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4348986"/>
            <a:ext cx="3303352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8784131"/>
            <a:ext cx="3303352" cy="1855860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300" y="7725384"/>
            <a:ext cx="330068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4348986"/>
            <a:ext cx="3304928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8784127"/>
            <a:ext cx="3305053" cy="1855864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32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4348989"/>
            <a:ext cx="10364452" cy="629100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71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20004"/>
            <a:ext cx="2553327" cy="95199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1120004"/>
            <a:ext cx="7658724" cy="95199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370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1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103638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404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522295"/>
            <a:ext cx="10351752" cy="5028272"/>
          </a:xfrm>
        </p:spPr>
        <p:txBody>
          <a:bodyPr anchor="b">
            <a:normAutofit/>
          </a:bodyPr>
          <a:lstStyle>
            <a:lvl1pPr>
              <a:defRPr sz="533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6719733"/>
            <a:ext cx="10351752" cy="251372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615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51060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4348987"/>
            <a:ext cx="5105400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4356197"/>
            <a:ext cx="4873475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5605531"/>
            <a:ext cx="5106027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4356197"/>
            <a:ext cx="4881804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1" y="5605531"/>
            <a:ext cx="5105401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8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17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36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3935688" cy="3717257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1120002"/>
            <a:ext cx="6200163" cy="95199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4837256"/>
            <a:ext cx="3935689" cy="580273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40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1119999"/>
            <a:ext cx="5506157" cy="3717261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1120001"/>
            <a:ext cx="4007801" cy="951999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837259"/>
            <a:ext cx="5506139" cy="5802732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34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1259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9"/>
            <a:ext cx="10364452" cy="62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10809159"/>
            <a:ext cx="274320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10809159"/>
            <a:ext cx="667288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10809159"/>
            <a:ext cx="764215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2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  <p:sldLayoutId id="2147484049" r:id="rId17"/>
    <p:sldLayoutId id="2147484050" r:id="rId18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120000"/>
        </a:lnSpc>
        <a:spcBef>
          <a:spcPts val="1333"/>
        </a:spcBef>
        <a:buClr>
          <a:schemeClr val="tx1"/>
        </a:buClr>
        <a:buFont typeface="Arial" panose="020B0604020202020204" pitchFamily="34" charset="0"/>
        <a:buChar char="•"/>
        <a:defRPr sz="26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1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AE2CBA9-0919-3B42-B701-04249B67370C}"/>
              </a:ext>
            </a:extLst>
          </p:cNvPr>
          <p:cNvSpPr/>
          <p:nvPr/>
        </p:nvSpPr>
        <p:spPr>
          <a:xfrm>
            <a:off x="-66907" y="4951142"/>
            <a:ext cx="12355551" cy="1689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sx="104000" sy="104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F7174-DBCB-CF4D-9156-1095E53D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282827"/>
            <a:ext cx="12192000" cy="2207183"/>
          </a:xfrm>
        </p:spPr>
        <p:txBody>
          <a:bodyPr>
            <a:noAutofit/>
          </a:bodyPr>
          <a:lstStyle/>
          <a:p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INQUÉRITO À EMPREGABILIDADE </a:t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DIPLOMADOS DA FCUL EM 2014/15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ED09D34-0D73-2543-9BF6-020E2D181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7" y="7158325"/>
            <a:ext cx="5414125" cy="1196717"/>
          </a:xfrm>
          <a:effectLst/>
        </p:spPr>
        <p:txBody>
          <a:bodyPr>
            <a:normAutofit/>
          </a:bodyPr>
          <a:lstStyle/>
          <a:p>
            <a:r>
              <a:rPr lang="pt-PT" sz="3600" dirty="0"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Edição 2017</a:t>
            </a:r>
          </a:p>
        </p:txBody>
      </p:sp>
      <p:pic>
        <p:nvPicPr>
          <p:cNvPr id="64" name="Imagem 63">
            <a:extLst>
              <a:ext uri="{FF2B5EF4-FFF2-40B4-BE49-F238E27FC236}">
                <a16:creationId xmlns:a16="http://schemas.microsoft.com/office/drawing/2014/main" xmlns="" id="{09E4CB31-4FB0-BB4F-B9F2-F1F087D1F5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00"/>
          <a:stretch/>
        </p:blipFill>
        <p:spPr>
          <a:xfrm>
            <a:off x="4464023" y="1429183"/>
            <a:ext cx="3263952" cy="14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9B804816-7650-854F-BE31-ECE4859C2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1262499"/>
              </p:ext>
            </p:extLst>
          </p:nvPr>
        </p:nvGraphicFramePr>
        <p:xfrm>
          <a:off x="1459701" y="1973206"/>
          <a:ext cx="9272598" cy="5044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AB513BA0-47E3-44B3-89DE-65E14ED8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0297327"/>
              </p:ext>
            </p:extLst>
          </p:nvPr>
        </p:nvGraphicFramePr>
        <p:xfrm>
          <a:off x="637539" y="7285152"/>
          <a:ext cx="11037389" cy="461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509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E1DFAA4A-2D0A-584D-A576-225D43303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162100"/>
              </p:ext>
            </p:extLst>
          </p:nvPr>
        </p:nvGraphicFramePr>
        <p:xfrm>
          <a:off x="764630" y="1972990"/>
          <a:ext cx="10662740" cy="45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79491DC9-990E-1F4B-9FD5-A2193FF17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320270"/>
              </p:ext>
            </p:extLst>
          </p:nvPr>
        </p:nvGraphicFramePr>
        <p:xfrm>
          <a:off x="721450" y="6835730"/>
          <a:ext cx="10749100" cy="5425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773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Prosseguimento de estudos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A9BCE867-9B46-2747-A998-67DE8A496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877454"/>
              </p:ext>
            </p:extLst>
          </p:nvPr>
        </p:nvGraphicFramePr>
        <p:xfrm>
          <a:off x="524419" y="2096475"/>
          <a:ext cx="11136085" cy="4179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5B184734-D5D2-BC47-B834-D10D1C040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5085218"/>
              </p:ext>
            </p:extLst>
          </p:nvPr>
        </p:nvGraphicFramePr>
        <p:xfrm>
          <a:off x="1032510" y="6666820"/>
          <a:ext cx="10119904" cy="5628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99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D9BBC95-D57D-4E06-8D61-4331EC893373}"/>
              </a:ext>
            </a:extLst>
          </p:cNvPr>
          <p:cNvSpPr/>
          <p:nvPr/>
        </p:nvSpPr>
        <p:spPr>
          <a:xfrm>
            <a:off x="330420" y="1878405"/>
            <a:ext cx="1165859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na área da formação (% de diplomados com atividade profissional remunerada, a trabalhar na área de formação) da FCUL é calculada da seguinte forma: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06549C4-E8E7-482C-B267-8F39525F369C}"/>
              </a:ext>
            </a:extLst>
          </p:cNvPr>
          <p:cNvSpPr/>
          <p:nvPr/>
        </p:nvSpPr>
        <p:spPr>
          <a:xfrm>
            <a:off x="1762326" y="4274785"/>
            <a:ext cx="10226692" cy="14797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CAPRAF – Número de diplomados com atividade profissional remunerada na área de formação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Número de diplomados com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Número de diplomados sem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NRQ – Número de diplomados não respondentes à questão da área de formação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xmlns="" id="{65821E9F-39F6-4449-A746-EAF0BA56EA20}"/>
                  </a:ext>
                </a:extLst>
              </p:cNvPr>
              <p:cNvSpPr/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𝐴𝐹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𝐴𝐹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𝑁𝑅𝑄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195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254+137−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137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76,8%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65821E9F-39F6-4449-A746-EAF0BA56E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  <a:blipFill>
                <a:blip r:embed="rId3"/>
                <a:stretch>
                  <a:fillRect b="-28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E7E5C4C1-43CD-4E37-A5EB-742DFDEBE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3325392"/>
              </p:ext>
            </p:extLst>
          </p:nvPr>
        </p:nvGraphicFramePr>
        <p:xfrm>
          <a:off x="330419" y="5836559"/>
          <a:ext cx="11531161" cy="2758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xmlns="" id="{3999EBBC-962C-324C-AB7E-C6B5B415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7907603"/>
              </p:ext>
            </p:extLst>
          </p:nvPr>
        </p:nvGraphicFramePr>
        <p:xfrm>
          <a:off x="330420" y="8676943"/>
          <a:ext cx="11531159" cy="3923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10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913273C-1CEC-41BF-A77D-778BDF02C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37706"/>
              </p:ext>
            </p:extLst>
          </p:nvPr>
        </p:nvGraphicFramePr>
        <p:xfrm>
          <a:off x="1385207" y="2169959"/>
          <a:ext cx="9421586" cy="97875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966446">
                  <a:extLst>
                    <a:ext uri="{9D8B030D-6E8A-4147-A177-3AD203B41FA5}">
                      <a16:colId xmlns:a16="http://schemas.microsoft.com/office/drawing/2014/main" xmlns="" val="1884851538"/>
                    </a:ext>
                  </a:extLst>
                </a:gridCol>
                <a:gridCol w="2455140">
                  <a:extLst>
                    <a:ext uri="{9D8B030D-6E8A-4147-A177-3AD203B41FA5}">
                      <a16:colId xmlns:a16="http://schemas.microsoft.com/office/drawing/2014/main" xmlns="" val="581557773"/>
                    </a:ext>
                  </a:extLst>
                </a:gridCol>
              </a:tblGrid>
              <a:tr h="6095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Entidade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N.º de diplomados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086459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Faculdade de Ciências da Universidade de Lisboa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83734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Tecnologia Química e Biológica António Xavier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358701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Accenture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035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Novabase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5318412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CGI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2553999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Mercer</a:t>
                      </a:r>
                      <a:endParaRPr lang="pt-PT" sz="18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742323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Hidrográfico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8908873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Habber Tec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4178566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IPMA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5902159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AskBlue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7607161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Celfocus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4991613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EDP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60665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Glintt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2599409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Medicina Molecular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115323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Soldadura e Qualidade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7444117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Gulbenkian de Ciência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7067638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Investigação e Inovação em Saúde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9508026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Timestamp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445117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CTT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31354068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Superior Técnico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655902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GSTEP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8560288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Teleperformance Portugal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3157905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Fundação Champalimaud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8915922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Everis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2473225"/>
                  </a:ext>
                </a:extLst>
              </a:tr>
              <a:tr h="3671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 de Sistemas de Grande Escala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5721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6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DC8A603-64A1-2F43-8B89-C01C6C94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317387"/>
              </p:ext>
            </p:extLst>
          </p:nvPr>
        </p:nvGraphicFramePr>
        <p:xfrm>
          <a:off x="624840" y="2028358"/>
          <a:ext cx="10942320" cy="4829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5CCF35D0-11C2-40F9-9B11-E8DFB34A7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0940959"/>
              </p:ext>
            </p:extLst>
          </p:nvPr>
        </p:nvGraphicFramePr>
        <p:xfrm>
          <a:off x="624840" y="7180658"/>
          <a:ext cx="10942319" cy="496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563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A6C8A489-DB61-404F-9FDC-2918EF71E9F0}"/>
              </a:ext>
            </a:extLst>
          </p:cNvPr>
          <p:cNvSpPr/>
          <p:nvPr/>
        </p:nvSpPr>
        <p:spPr>
          <a:xfrm>
            <a:off x="1763486" y="1874779"/>
            <a:ext cx="10221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Avaliação da formação recebida, por grau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2F1E31C-1572-4068-9A9B-D185A5238BA1}"/>
              </a:ext>
            </a:extLst>
          </p:cNvPr>
          <p:cNvSpPr/>
          <p:nvPr/>
        </p:nvSpPr>
        <p:spPr>
          <a:xfrm>
            <a:off x="995319" y="5437875"/>
            <a:ext cx="1098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C51C93E-E042-4CBD-B2B9-F94080EB5416}"/>
              </a:ext>
            </a:extLst>
          </p:cNvPr>
          <p:cNvSpPr/>
          <p:nvPr/>
        </p:nvSpPr>
        <p:spPr>
          <a:xfrm>
            <a:off x="4176475" y="9096922"/>
            <a:ext cx="78086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</a:t>
            </a:r>
          </a:p>
        </p:txBody>
      </p:sp>
      <p:cxnSp>
        <p:nvCxnSpPr>
          <p:cNvPr id="11" name="Conexão reta 10">
            <a:extLst>
              <a:ext uri="{FF2B5EF4-FFF2-40B4-BE49-F238E27FC236}">
                <a16:creationId xmlns:a16="http://schemas.microsoft.com/office/drawing/2014/main" xmlns="" id="{EDCE6EFB-342F-4427-BAD9-3263377C7DE8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xmlns="" id="{43D10506-C022-4F57-9C39-28C68296D41A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B894F254-2B67-493A-BD98-4A05EA62F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9766290"/>
              </p:ext>
            </p:extLst>
          </p:nvPr>
        </p:nvGraphicFramePr>
        <p:xfrm>
          <a:off x="230778" y="2336444"/>
          <a:ext cx="11757295" cy="2998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EACDE570-BE6C-42BC-8207-8E65586F2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0156555"/>
              </p:ext>
            </p:extLst>
          </p:nvPr>
        </p:nvGraphicFramePr>
        <p:xfrm>
          <a:off x="254727" y="5846462"/>
          <a:ext cx="11733346" cy="314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xmlns="" id="{DD42FD88-F2C5-49E8-A7EE-CE1F6FF96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8629541"/>
              </p:ext>
            </p:extLst>
          </p:nvPr>
        </p:nvGraphicFramePr>
        <p:xfrm>
          <a:off x="254727" y="9558586"/>
          <a:ext cx="11730443" cy="297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532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5225172D-A3F4-42CF-8A4A-CAA17F636F81}"/>
              </a:ext>
            </a:extLst>
          </p:cNvPr>
          <p:cNvSpPr/>
          <p:nvPr/>
        </p:nvSpPr>
        <p:spPr>
          <a:xfrm>
            <a:off x="5848828" y="184520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Remuneração e emprego na área da formação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76D9C76-F0B1-48B1-816C-62916F850B77}"/>
              </a:ext>
            </a:extLst>
          </p:cNvPr>
          <p:cNvSpPr/>
          <p:nvPr/>
        </p:nvSpPr>
        <p:spPr>
          <a:xfrm>
            <a:off x="5848828" y="5431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C713BBA-DE57-4025-833A-6FBE15B3F828}"/>
              </a:ext>
            </a:extLst>
          </p:cNvPr>
          <p:cNvSpPr/>
          <p:nvPr/>
        </p:nvSpPr>
        <p:spPr>
          <a:xfrm>
            <a:off x="4968238" y="9091841"/>
            <a:ext cx="6976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</a:t>
            </a:r>
          </a:p>
        </p:txBody>
      </p:sp>
      <p:cxnSp>
        <p:nvCxnSpPr>
          <p:cNvPr id="6" name="Conexão reta 5">
            <a:extLst>
              <a:ext uri="{FF2B5EF4-FFF2-40B4-BE49-F238E27FC236}">
                <a16:creationId xmlns:a16="http://schemas.microsoft.com/office/drawing/2014/main" xmlns="" id="{D299CA84-F676-402C-97EF-484D39C6A992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xmlns="" id="{F7ABA89B-1C6F-43EF-8379-C28FBEEDD804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xmlns="" id="{DF9E8902-594F-481F-A8BA-8B3E9BD563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7711178"/>
              </p:ext>
            </p:extLst>
          </p:nvPr>
        </p:nvGraphicFramePr>
        <p:xfrm>
          <a:off x="66906" y="2076034"/>
          <a:ext cx="4901332" cy="3267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xmlns="" id="{5C1F6D99-231F-44A0-8C46-E13ED388D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2587462"/>
              </p:ext>
            </p:extLst>
          </p:nvPr>
        </p:nvGraphicFramePr>
        <p:xfrm>
          <a:off x="4968238" y="2279988"/>
          <a:ext cx="7095894" cy="3128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xmlns="" id="{376409D3-8EF8-42CC-ADDD-2C684E640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315110"/>
              </p:ext>
            </p:extLst>
          </p:nvPr>
        </p:nvGraphicFramePr>
        <p:xfrm>
          <a:off x="66906" y="5688744"/>
          <a:ext cx="4654160" cy="3332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xmlns="" id="{B2C3FF73-76C8-43D7-AF3D-8633E6CC65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1553280"/>
              </p:ext>
            </p:extLst>
          </p:nvPr>
        </p:nvGraphicFramePr>
        <p:xfrm>
          <a:off x="4779412" y="5843602"/>
          <a:ext cx="7345682" cy="3128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xmlns="" id="{C8BCA96A-AF3D-4CE7-B541-471A44FD0E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0700846"/>
              </p:ext>
            </p:extLst>
          </p:nvPr>
        </p:nvGraphicFramePr>
        <p:xfrm>
          <a:off x="127868" y="9323969"/>
          <a:ext cx="4593198" cy="327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xmlns="" id="{68447A7B-E4D5-4B5C-A0AD-C0A4641A9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3509077"/>
              </p:ext>
            </p:extLst>
          </p:nvPr>
        </p:nvGraphicFramePr>
        <p:xfrm>
          <a:off x="4779412" y="9553505"/>
          <a:ext cx="7284720" cy="3046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365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E08E9CED-B2E5-4B43-99D7-20CE6CAB6478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32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Indicadores Principais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AFCB92FC-B04E-1C42-8F4D-795B4FEC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AC63C0D0-4D64-4E34-B87E-173666BB6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067695"/>
              </p:ext>
            </p:extLst>
          </p:nvPr>
        </p:nvGraphicFramePr>
        <p:xfrm>
          <a:off x="0" y="1789322"/>
          <a:ext cx="12192000" cy="1081564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178627965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018786918"/>
                    </a:ext>
                  </a:extLst>
                </a:gridCol>
              </a:tblGrid>
              <a:tr h="181991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>
                          <a:effectLst/>
                        </a:rPr>
                        <a:t>Taxa de emprego </a:t>
                      </a:r>
                    </a:p>
                    <a:p>
                      <a:pPr algn="ctr" fontAlgn="ctr"/>
                      <a:r>
                        <a:rPr lang="pt-PT" sz="2400" b="0" u="none" strike="noStrike" dirty="0">
                          <a:effectLst/>
                        </a:rPr>
                        <a:t>(% de diplomados com atividade profissional remunerada)</a:t>
                      </a:r>
                      <a:endParaRPr lang="pt-PT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>
                          <a:effectLst/>
                        </a:rPr>
                        <a:t>79,1%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66797520"/>
                  </a:ext>
                </a:extLst>
              </a:tr>
              <a:tr h="2444392"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espera para a obtenção do 1.º emprego</a:t>
                      </a:r>
                      <a:b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PT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 de diplomados que obtiveram emprego até 12 meses após a conclusão do curso)</a:t>
                      </a:r>
                    </a:p>
                    <a:p>
                      <a:pPr algn="ctr" fontAlgn="ctr"/>
                      <a:endParaRPr lang="pt-PT" sz="24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88,0%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4387279"/>
                  </a:ext>
                </a:extLst>
              </a:tr>
              <a:tr h="2076772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Emprego na área de formação </a:t>
                      </a:r>
                    </a:p>
                    <a:p>
                      <a:pPr algn="ctr" fontAlgn="ctr"/>
                      <a:r>
                        <a:rPr lang="pt-PT" sz="2400" b="0" u="none" strike="noStrike" dirty="0" smtClean="0">
                          <a:effectLst/>
                        </a:rPr>
                        <a:t>(% de diplomados </a:t>
                      </a:r>
                      <a:r>
                        <a:rPr lang="pt-PT" sz="2400" b="0" dirty="0" smtClean="0"/>
                        <a:t>com atividade profissional remunerada, a trabalhar na área de formação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</a:p>
                    <a:p>
                      <a:pPr algn="ctr" fontAlgn="ctr"/>
                      <a:endParaRPr lang="pt-PT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76,8%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278691"/>
                  </a:ext>
                </a:extLst>
              </a:tr>
              <a:tr h="2148491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Internacionalização do emprego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u="none" strike="noStrike" dirty="0" smtClean="0">
                          <a:effectLst/>
                        </a:rPr>
                        <a:t>(% de </a:t>
                      </a:r>
                      <a:r>
                        <a:rPr kumimoji="0" lang="pt-PT" sz="24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diplomados com atividade profissional remunerada, a trabalhar no estrangeiro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dirty="0" smtClean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dirty="0" smtClean="0"/>
                        <a:t>16,9%</a:t>
                      </a:r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75609933"/>
                  </a:ext>
                </a:extLst>
              </a:tr>
              <a:tr h="2301589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Remuneração média mensal bruta </a:t>
                      </a:r>
                      <a:r>
                        <a:rPr lang="pt-PT" sz="2400" b="0" u="none" strike="noStrike" dirty="0" smtClean="0">
                          <a:effectLst/>
                        </a:rPr>
                        <a:t>(Base)</a:t>
                      </a: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1 272,5 €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187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49AC8111-E5B0-7443-A91D-ADA5C2606A44}"/>
              </a:ext>
            </a:extLst>
          </p:cNvPr>
          <p:cNvSpPr/>
          <p:nvPr/>
        </p:nvSpPr>
        <p:spPr>
          <a:xfrm>
            <a:off x="265956" y="1765302"/>
            <a:ext cx="11686558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 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Prosseguimento de estudos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da formação recebida, por grau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grau.</a:t>
            </a:r>
            <a:endParaRPr lang="pt-PT" sz="20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  <a:p>
            <a:r>
              <a:rPr lang="pt-PT" sz="20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emprego na área da formação;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formação.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xmlns="" id="{A6066F84-0477-48E2-B9C5-2FC7377D9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9228153E-22A3-424A-86B8-BA91D8EB2304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6308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>
            <a:extLst>
              <a:ext uri="{FF2B5EF4-FFF2-40B4-BE49-F238E27FC236}">
                <a16:creationId xmlns:a16="http://schemas.microsoft.com/office/drawing/2014/main" xmlns="" id="{FE72AF7D-7143-4148-960E-50CB41E05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846275"/>
              </p:ext>
            </p:extLst>
          </p:nvPr>
        </p:nvGraphicFramePr>
        <p:xfrm>
          <a:off x="66906" y="3472547"/>
          <a:ext cx="5791343" cy="6552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731">
                  <a:extLst>
                    <a:ext uri="{9D8B030D-6E8A-4147-A177-3AD203B41FA5}">
                      <a16:colId xmlns:a16="http://schemas.microsoft.com/office/drawing/2014/main" xmlns="" val="2243298805"/>
                    </a:ext>
                  </a:extLst>
                </a:gridCol>
                <a:gridCol w="838598">
                  <a:extLst>
                    <a:ext uri="{9D8B030D-6E8A-4147-A177-3AD203B41FA5}">
                      <a16:colId xmlns:a16="http://schemas.microsoft.com/office/drawing/2014/main" xmlns="" val="3015212997"/>
                    </a:ext>
                  </a:extLst>
                </a:gridCol>
                <a:gridCol w="1057605">
                  <a:extLst>
                    <a:ext uri="{9D8B030D-6E8A-4147-A177-3AD203B41FA5}">
                      <a16:colId xmlns:a16="http://schemas.microsoft.com/office/drawing/2014/main" xmlns="" val="2358951861"/>
                    </a:ext>
                  </a:extLst>
                </a:gridCol>
                <a:gridCol w="968409">
                  <a:extLst>
                    <a:ext uri="{9D8B030D-6E8A-4147-A177-3AD203B41FA5}">
                      <a16:colId xmlns:a16="http://schemas.microsoft.com/office/drawing/2014/main" xmlns="" val="2557936771"/>
                    </a:ext>
                  </a:extLst>
                </a:gridCol>
              </a:tblGrid>
              <a:tr h="825928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73679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6103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201884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44,4%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194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43,8%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73519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 (regime pós-laboral)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498961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650228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55797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953338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57331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2135066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Meteorologia, Oceanografia e Geofísica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5473149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0681477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0668003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 e Comunicação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5493407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D18F03C5-C4D4-4542-8F63-403B6D42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751241"/>
              </p:ext>
            </p:extLst>
          </p:nvPr>
        </p:nvGraphicFramePr>
        <p:xfrm>
          <a:off x="66905" y="10106570"/>
          <a:ext cx="5791343" cy="2414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085">
                  <a:extLst>
                    <a:ext uri="{9D8B030D-6E8A-4147-A177-3AD203B41FA5}">
                      <a16:colId xmlns:a16="http://schemas.microsoft.com/office/drawing/2014/main" xmlns="" val="3892135040"/>
                    </a:ext>
                  </a:extLst>
                </a:gridCol>
                <a:gridCol w="840986">
                  <a:extLst>
                    <a:ext uri="{9D8B030D-6E8A-4147-A177-3AD203B41FA5}">
                      <a16:colId xmlns:a16="http://schemas.microsoft.com/office/drawing/2014/main" xmlns="" val="2798625545"/>
                    </a:ext>
                  </a:extLst>
                </a:gridCol>
                <a:gridCol w="1008964">
                  <a:extLst>
                    <a:ext uri="{9D8B030D-6E8A-4147-A177-3AD203B41FA5}">
                      <a16:colId xmlns:a16="http://schemas.microsoft.com/office/drawing/2014/main" xmlns="" val="1026598003"/>
                    </a:ext>
                  </a:extLst>
                </a:gridCol>
                <a:gridCol w="1004308">
                  <a:extLst>
                    <a:ext uri="{9D8B030D-6E8A-4147-A177-3AD203B41FA5}">
                      <a16:colId xmlns:a16="http://schemas.microsoft.com/office/drawing/2014/main" xmlns="" val="4134857088"/>
                    </a:ext>
                  </a:extLst>
                </a:gridCol>
              </a:tblGrid>
              <a:tr h="103445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992275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Biomédica e Biofísica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53,6%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873052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da Energia e do Ambiente 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54,4%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8053031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8256344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72ED5259-5B29-F34F-B1BB-E570214F1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168957"/>
              </p:ext>
            </p:extLst>
          </p:nvPr>
        </p:nvGraphicFramePr>
        <p:xfrm>
          <a:off x="66906" y="1771017"/>
          <a:ext cx="12058188" cy="1619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895">
                  <a:extLst>
                    <a:ext uri="{9D8B030D-6E8A-4147-A177-3AD203B41FA5}">
                      <a16:colId xmlns:a16="http://schemas.microsoft.com/office/drawing/2014/main" xmlns="" val="1864036315"/>
                    </a:ext>
                  </a:extLst>
                </a:gridCol>
                <a:gridCol w="2823016">
                  <a:extLst>
                    <a:ext uri="{9D8B030D-6E8A-4147-A177-3AD203B41FA5}">
                      <a16:colId xmlns:a16="http://schemas.microsoft.com/office/drawing/2014/main" xmlns="" val="3736695171"/>
                    </a:ext>
                  </a:extLst>
                </a:gridCol>
                <a:gridCol w="2700015">
                  <a:extLst>
                    <a:ext uri="{9D8B030D-6E8A-4147-A177-3AD203B41FA5}">
                      <a16:colId xmlns:a16="http://schemas.microsoft.com/office/drawing/2014/main" xmlns="" val="3489834892"/>
                    </a:ext>
                  </a:extLst>
                </a:gridCol>
                <a:gridCol w="2329262">
                  <a:extLst>
                    <a:ext uri="{9D8B030D-6E8A-4147-A177-3AD203B41FA5}">
                      <a16:colId xmlns:a16="http://schemas.microsoft.com/office/drawing/2014/main" xmlns="" val="1689357312"/>
                    </a:ext>
                  </a:extLst>
                </a:gridCol>
              </a:tblGrid>
              <a:tr h="414103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72774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43,7%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6565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54,0%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8329981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41,1%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4257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893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43,8%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20008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D47538FC-E196-0545-A41D-BCBC6D35B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278247"/>
              </p:ext>
            </p:extLst>
          </p:nvPr>
        </p:nvGraphicFramePr>
        <p:xfrm>
          <a:off x="5962049" y="3456217"/>
          <a:ext cx="6163045" cy="90650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31">
                  <a:extLst>
                    <a:ext uri="{9D8B030D-6E8A-4147-A177-3AD203B41FA5}">
                      <a16:colId xmlns:a16="http://schemas.microsoft.com/office/drawing/2014/main" xmlns="" val="4103367025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xmlns="" val="3260287285"/>
                    </a:ext>
                  </a:extLst>
                </a:gridCol>
                <a:gridCol w="1192216">
                  <a:extLst>
                    <a:ext uri="{9D8B030D-6E8A-4147-A177-3AD203B41FA5}">
                      <a16:colId xmlns:a16="http://schemas.microsoft.com/office/drawing/2014/main" xmlns="" val="435925375"/>
                    </a:ext>
                  </a:extLst>
                </a:gridCol>
                <a:gridCol w="706838">
                  <a:extLst>
                    <a:ext uri="{9D8B030D-6E8A-4147-A177-3AD203B41FA5}">
                      <a16:colId xmlns:a16="http://schemas.microsoft.com/office/drawing/2014/main" xmlns="" val="433026275"/>
                    </a:ext>
                  </a:extLst>
                </a:gridCol>
              </a:tblGrid>
              <a:tr h="573910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993066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Bioestatística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7062342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Bioinformática e Biologia Computacional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58,8%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264001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da Conservação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8492251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Evolutiva e do Desenvolvimento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4216796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Humana e Ambiente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3511786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Molecular e Genética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7955339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6044004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do Mar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8649599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Geofísicas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97208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e Gestão Ambiental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31,6%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458356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Marinha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858833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36701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919882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e Investigação Operacional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292976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723685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047970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9131737"/>
                  </a:ext>
                </a:extLst>
              </a:tr>
              <a:tr h="3741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do Ambiente, Riscos Geológicos e Ordenamento do Território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2735234"/>
                  </a:ext>
                </a:extLst>
              </a:tr>
              <a:tr h="2476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Económica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157968"/>
                  </a:ext>
                </a:extLst>
              </a:tr>
              <a:tr h="2417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Gestão de Informação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337098"/>
                  </a:ext>
                </a:extLst>
              </a:tr>
              <a:tr h="2358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Filosofia das Ciências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278097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514268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943411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 à Economia e Gestão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4184141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Financeira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9402995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para Professores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477278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4621776"/>
                  </a:ext>
                </a:extLst>
              </a:tr>
              <a:tr h="288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9225141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8893740"/>
                  </a:ext>
                </a:extLst>
              </a:tr>
              <a:tr h="267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Segurança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3914013"/>
                  </a:ext>
                </a:extLst>
              </a:tr>
              <a:tr h="4269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Sistemas de Informação Geográfica - Tecnologias e Aplicações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204207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42CDD338-E98D-4DA5-B716-1553FD722A80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29009CA-282B-45F2-8F00-6DC331E74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6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xmlns="" id="{8D1FEA36-507D-49EF-96C1-D413F2ED93EC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xmlns="" id="{8B8981DD-1100-48CD-8679-E8578C367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EC7500C-F1CF-4E89-88BB-17B50CB1B93A}"/>
              </a:ext>
            </a:extLst>
          </p:cNvPr>
          <p:cNvSpPr/>
          <p:nvPr/>
        </p:nvSpPr>
        <p:spPr>
          <a:xfrm>
            <a:off x="377404" y="11948307"/>
            <a:ext cx="11437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o cálculo da média da Idade de conclusão do curso excluíram-se os diplomados da licenciatura Geologia, por ter uma duração, de 4 anos letivos, superior à dos restantes cursos de licenciatura.</a:t>
            </a:r>
            <a:endParaRPr lang="pt-PT"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C5A58639-7281-BF4B-BDD9-8B9639F33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34553"/>
              </p:ext>
            </p:extLst>
          </p:nvPr>
        </p:nvGraphicFramePr>
        <p:xfrm>
          <a:off x="213360" y="1820244"/>
          <a:ext cx="6016394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xmlns="" id="{8AA665FC-D082-8246-894A-95688362B0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0933508"/>
              </p:ext>
            </p:extLst>
          </p:nvPr>
        </p:nvGraphicFramePr>
        <p:xfrm>
          <a:off x="5845215" y="1820244"/>
          <a:ext cx="6133425" cy="4326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C7D068A2-6E7E-5348-8283-C99FDA7A4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2919286"/>
              </p:ext>
            </p:extLst>
          </p:nvPr>
        </p:nvGraphicFramePr>
        <p:xfrm>
          <a:off x="430002" y="6299994"/>
          <a:ext cx="11331996" cy="2844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xmlns="" id="{B64D6588-19F0-5B4E-BC0F-52E41DED8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9724880"/>
              </p:ext>
            </p:extLst>
          </p:nvPr>
        </p:nvGraphicFramePr>
        <p:xfrm>
          <a:off x="430002" y="9229221"/>
          <a:ext cx="11331996" cy="271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4768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CD7CB414-898F-FA40-A4CF-1BE458430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0831783"/>
              </p:ext>
            </p:extLst>
          </p:nvPr>
        </p:nvGraphicFramePr>
        <p:xfrm>
          <a:off x="590766" y="1705701"/>
          <a:ext cx="11010468" cy="5936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0AFE934D-9C06-46CF-B509-4A7E1B7F6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7331594"/>
              </p:ext>
            </p:extLst>
          </p:nvPr>
        </p:nvGraphicFramePr>
        <p:xfrm>
          <a:off x="216131" y="7481456"/>
          <a:ext cx="11754196" cy="5051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609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D75B0A6-8668-4541-8697-9884A266DDF0}"/>
              </a:ext>
            </a:extLst>
          </p:cNvPr>
          <p:cNvSpPr txBox="1">
            <a:spLocks/>
          </p:cNvSpPr>
          <p:nvPr/>
        </p:nvSpPr>
        <p:spPr>
          <a:xfrm>
            <a:off x="0" y="3213904"/>
            <a:ext cx="12192000" cy="819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pt-PT" sz="28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54BA6F1-5977-9848-9443-E8BCB3A9DE06}"/>
              </a:ext>
            </a:extLst>
          </p:cNvPr>
          <p:cNvSpPr/>
          <p:nvPr/>
        </p:nvSpPr>
        <p:spPr>
          <a:xfrm>
            <a:off x="330420" y="2188656"/>
            <a:ext cx="11658598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(% de diplomados com atividade profissional) da FCUL é calculada da seguinte forma:</a:t>
            </a:r>
          </a:p>
          <a:p>
            <a:pPr algn="just">
              <a:lnSpc>
                <a:spcPct val="115000"/>
              </a:lnSpc>
            </a:pPr>
            <a:endParaRPr lang="pt-P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pt-PT" sz="2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2101F5A-8C8B-CE48-B5AD-FF0E90EFFEE9}"/>
              </a:ext>
            </a:extLst>
          </p:cNvPr>
          <p:cNvSpPr/>
          <p:nvPr/>
        </p:nvSpPr>
        <p:spPr>
          <a:xfrm>
            <a:off x="6309856" y="4472915"/>
            <a:ext cx="5551724" cy="11257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Com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Sem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ENPE – Estudante que não procura emprego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xmlns="" id="{7E0D77B2-03F4-2748-AE4D-A4D0EDF1EC7D}"/>
                  </a:ext>
                </a:extLst>
              </p:cNvPr>
              <p:cNvSpPr/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𝐸𝑁𝑃𝐸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</a:t>
                </a:r>
              </a:p>
              <a:p>
                <a:pPr algn="ctr">
                  <a:lnSpc>
                    <a:spcPct val="115000"/>
                  </a:lnSpc>
                </a:pPr>
                <a:endParaRPr lang="pt-PT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54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54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137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67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79,1%</a:t>
                </a: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7E0D77B2-03F4-2748-AE4D-A4D0EDF1E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  <a:blipFill>
                <a:blip r:embed="rId2"/>
                <a:stretch>
                  <a:fillRect b="-2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5BB8C74B-E3A1-1E41-A006-1A22911A6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5716349"/>
              </p:ext>
            </p:extLst>
          </p:nvPr>
        </p:nvGraphicFramePr>
        <p:xfrm>
          <a:off x="521623" y="6648002"/>
          <a:ext cx="11148753" cy="5438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46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F56BC1CA-FA1E-5A47-9A41-BF0A99296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047207"/>
              </p:ext>
            </p:extLst>
          </p:nvPr>
        </p:nvGraphicFramePr>
        <p:xfrm>
          <a:off x="1495623" y="2271361"/>
          <a:ext cx="9200752" cy="548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3CD11DCC-2DBF-4A9D-BB70-03BE545792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8689619"/>
              </p:ext>
            </p:extLst>
          </p:nvPr>
        </p:nvGraphicFramePr>
        <p:xfrm>
          <a:off x="681990" y="8029486"/>
          <a:ext cx="10828020" cy="4108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4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BE43935D-A98E-644A-B6F1-366013005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7660190"/>
              </p:ext>
            </p:extLst>
          </p:nvPr>
        </p:nvGraphicFramePr>
        <p:xfrm>
          <a:off x="324484" y="2049938"/>
          <a:ext cx="5527675" cy="4655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444D0EB0-846B-A945-AE6B-310862E90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171068"/>
              </p:ext>
            </p:extLst>
          </p:nvPr>
        </p:nvGraphicFramePr>
        <p:xfrm>
          <a:off x="6096000" y="2049938"/>
          <a:ext cx="5771516" cy="4655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2FB8EC20-49F0-5E47-9315-96CA41624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459588"/>
              </p:ext>
            </p:extLst>
          </p:nvPr>
        </p:nvGraphicFramePr>
        <p:xfrm>
          <a:off x="584063" y="7049836"/>
          <a:ext cx="11023873" cy="514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2927598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5509</TotalTime>
  <Words>1331</Words>
  <Application>Microsoft Office PowerPoint</Application>
  <PresentationFormat>Personalizados</PresentationFormat>
  <Paragraphs>401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Gotícula</vt:lpstr>
      <vt:lpstr>     INQUÉRITO À EMPREGABILIDADE  DOS DIPLOMADOS DA FCUL EM 2014/15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Dados à Empregabilidade Recente</dc:title>
  <dc:creator>Ana Beatriz Lopes</dc:creator>
  <cp:lastModifiedBy>Rebeca Atouguia</cp:lastModifiedBy>
  <cp:revision>117</cp:revision>
  <cp:lastPrinted>2019-04-05T15:19:25Z</cp:lastPrinted>
  <dcterms:created xsi:type="dcterms:W3CDTF">2019-04-03T16:18:41Z</dcterms:created>
  <dcterms:modified xsi:type="dcterms:W3CDTF">2020-01-22T10:47:29Z</dcterms:modified>
</cp:coreProperties>
</file>