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32" r:id="rId1"/>
  </p:sldMasterIdLst>
  <p:notesMasterIdLst>
    <p:notesMasterId r:id="rId19"/>
  </p:notesMasterIdLst>
  <p:sldIdLst>
    <p:sldId id="256" r:id="rId2"/>
    <p:sldId id="257" r:id="rId3"/>
    <p:sldId id="274" r:id="rId4"/>
    <p:sldId id="262" r:id="rId5"/>
    <p:sldId id="261" r:id="rId6"/>
    <p:sldId id="265" r:id="rId7"/>
    <p:sldId id="288" r:id="rId8"/>
    <p:sldId id="263" r:id="rId9"/>
    <p:sldId id="275" r:id="rId10"/>
    <p:sldId id="276" r:id="rId11"/>
    <p:sldId id="289" r:id="rId12"/>
    <p:sldId id="287" r:id="rId13"/>
    <p:sldId id="277" r:id="rId14"/>
    <p:sldId id="278" r:id="rId15"/>
    <p:sldId id="279" r:id="rId16"/>
    <p:sldId id="280" r:id="rId17"/>
    <p:sldId id="281" r:id="rId18"/>
  </p:sldIdLst>
  <p:sldSz cx="12192000" cy="125999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1C5"/>
    <a:srgbClr val="D2D2D2"/>
    <a:srgbClr val="D8D8D8"/>
    <a:srgbClr val="2FA3EE"/>
    <a:srgbClr val="2738A0"/>
    <a:srgbClr val="FFC000"/>
    <a:srgbClr val="3550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Estilo Escuro 2 - Destaque 5/Destaqu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C89EF96-8CEA-46FF-86C4-4CE0E7609802}" styleName="Estilo Claro 3 - Destaqu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Estilo Médio 2 - Destaqu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Estilo com Tema 1 - Destaqu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85BE263C-DBD7-4A20-BB59-AAB30ACAA65A}" styleName="Estilo Médio 3 - Destaqu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Estilo Claro 1 - Destaqu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Destaqu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Estilo Médio 3 - Destaqu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15"/>
    <p:restoredTop sz="86384"/>
  </p:normalViewPr>
  <p:slideViewPr>
    <p:cSldViewPr snapToGrid="0" snapToObjects="1">
      <p:cViewPr varScale="1">
        <p:scale>
          <a:sx n="64" d="100"/>
          <a:sy n="64" d="100"/>
        </p:scale>
        <p:origin x="2496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314/Caracteriza&#231;&#227;o_e_Indicadores20131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314/Caracteriza&#231;&#227;o_e_Indicadores201314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314\Caracteriza&#231;&#227;o_e_Indicadores201314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314\Caracteriza&#231;&#227;o_e_Indicadores201314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314/Caracteriza&#231;&#227;o_e_Indicadores201314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314/Caracteriza&#231;&#227;o_e_Indicadores201314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314/Caracteriza&#231;&#227;o_e_Indicadores201314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314/Caracteriza&#231;&#227;o_e_Indicadores201314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314\Caracteriza&#231;&#227;o_e_Indicadores201314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314\Caracteriza&#231;&#227;o_e_Indicadores201314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314/Caracteriza&#231;&#227;o_e_Indicadores201314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314/Caracteriza&#231;&#227;o_e_Indicadores20131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314\Caracteriza&#231;&#227;o_e_Indicadores201314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314/Caracteriza&#231;&#227;o_e_Indicadores201314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314\Caracteriza&#231;&#227;o_e_Indicadores201314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314/Caracteriza&#231;&#227;o_e_Indicadores201314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314/Caracteriza&#231;&#227;o_e_Indicadores201314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314/Caracteriza&#231;&#227;o_e_Indicadores201314.xlsx" TargetMode="External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314/Caracteriza&#231;&#227;o_e_Indicadores201314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314/Caracteriza&#231;&#227;o_e_Indicadores201314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314/Caracteriza&#231;&#227;o_e_Indicadores201314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314/Caracteriza&#231;&#227;o_e_Indicadores201314.xlsx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314/Caracteriza&#231;&#227;o_e_Indicadores201314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314/Caracteriza&#231;&#227;o_e_Indicadores201314.xlsx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314/Caracteriza&#231;&#227;o_e_Indicadores201314.xlsx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314/Caracteriza&#231;&#227;o_e_Indicadores201314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314\Caracteriza&#231;&#227;o_e_Indicadores201314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314\Caracteriza&#231;&#227;o_e_Indicadores201314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314\Caracteriza&#231;&#227;o_e_Indicadores201314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314/Caracteriza&#231;&#227;o_e_Indicadores201314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314/Caracteriza&#231;&#227;o_e_Indicadores201314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Distribuição dos diplomados,</a:t>
            </a:r>
            <a:r>
              <a:rPr lang="en-US" sz="2400"/>
              <a:t> por sexo</a:t>
            </a:r>
            <a:endParaRPr lang="pt-PT" sz="2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[Caracterização_e_Indicadores201314.xlsx]Diplomados_grau_sexo!$C$10</c:f>
              <c:strCache>
                <c:ptCount val="1"/>
                <c:pt idx="0">
                  <c:v>Diplomados dor Sexo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0C6-46D5-B03D-06B267FE5E18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0C6-46D5-B03D-06B267FE5E18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[Caracterização_e_Indicadores201314.xlsx]Diplomados_grau_sexo!$B$11:$B$12</c:f>
              <c:strCache>
                <c:ptCount val="2"/>
                <c:pt idx="0">
                  <c:v>Feminino</c:v>
                </c:pt>
                <c:pt idx="1">
                  <c:v>Masculino</c:v>
                </c:pt>
              </c:strCache>
            </c:strRef>
          </c:cat>
          <c:val>
            <c:numRef>
              <c:f>[Caracterização_e_Indicadores201314.xlsx]Diplomados_grau_sexo!$C$11:$C$12</c:f>
              <c:numCache>
                <c:formatCode>General</c:formatCode>
                <c:ptCount val="2"/>
                <c:pt idx="0">
                  <c:v>231</c:v>
                </c:pt>
                <c:pt idx="1">
                  <c:v>188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0C6-46D5-B03D-06B267FE5E1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 err="1"/>
              <a:t>Complementos</a:t>
            </a:r>
            <a:r>
              <a:rPr lang="en-US" sz="2400" dirty="0"/>
              <a:t> </a:t>
            </a:r>
            <a:r>
              <a:rPr lang="en-US" sz="2400" dirty="0" err="1"/>
              <a:t>remuneratórios</a:t>
            </a:r>
            <a:r>
              <a:rPr lang="en-US" sz="2400" dirty="0"/>
              <a:t> </a:t>
            </a:r>
            <a:r>
              <a:rPr lang="en-US" sz="2400" dirty="0" err="1"/>
              <a:t>médios</a:t>
            </a:r>
            <a:r>
              <a:rPr lang="en-US" sz="2400" dirty="0"/>
              <a:t>,</a:t>
            </a:r>
            <a:r>
              <a:rPr lang="en-US" sz="2400" baseline="0" dirty="0"/>
              <a:t> </a:t>
            </a:r>
            <a:r>
              <a:rPr lang="en-US" sz="2400" dirty="0"/>
              <a:t>por </a:t>
            </a:r>
            <a:r>
              <a:rPr lang="en-US" sz="2400" dirty="0" err="1"/>
              <a:t>grau</a:t>
            </a:r>
            <a:endParaRPr lang="en-US" sz="2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1"/>
        <c:ser>
          <c:idx val="0"/>
          <c:order val="0"/>
          <c:tx>
            <c:strRef>
              <c:f>[Caracterização_e_Indicadores201314.xlsx]Médias_Remuneração!$B$13</c:f>
              <c:strCache>
                <c:ptCount val="1"/>
                <c:pt idx="0">
                  <c:v>2012/13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80A-480D-AA61-6F51BB256BD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80A-480D-AA61-6F51BB256BD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80A-480D-AA61-6F51BB256BD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B80A-480D-AA61-6F51BB256BD4}"/>
              </c:ext>
            </c:extLst>
          </c:dPt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[Caracterização_e_Indicadores201314.xlsx]Médias_Remuneração!$C$12:$F$12</c:f>
              <c:strCache>
                <c:ptCount val="4"/>
                <c:pt idx="0">
                  <c:v>2.º Ciclo (16 respostas)</c:v>
                </c:pt>
                <c:pt idx="1">
                  <c:v>Mestrado Integrado (5 respostas)</c:v>
                </c:pt>
                <c:pt idx="2">
                  <c:v>1.º Ciclo (29 respostas)</c:v>
                </c:pt>
                <c:pt idx="3">
                  <c:v>FCUL (50 respostas)</c:v>
                </c:pt>
              </c:strCache>
            </c:strRef>
          </c:cat>
          <c:val>
            <c:numRef>
              <c:f>[Caracterização_e_Indicadores201314.xlsx]Médias_Remuneração!$C$13:$F$13</c:f>
              <c:numCache>
                <c:formatCode>#\ ##0.0\ "€"</c:formatCode>
                <c:ptCount val="4"/>
                <c:pt idx="0">
                  <c:v>307.1875</c:v>
                </c:pt>
                <c:pt idx="1">
                  <c:v>443</c:v>
                </c:pt>
                <c:pt idx="2">
                  <c:v>312.24137931034483</c:v>
                </c:pt>
                <c:pt idx="3">
                  <c:v>323.7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B80A-480D-AA61-6F51BB256BD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07177888"/>
        <c:axId val="407178280"/>
      </c:barChart>
      <c:catAx>
        <c:axId val="4071778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07178280"/>
        <c:crosses val="autoZero"/>
        <c:auto val="1"/>
        <c:lblAlgn val="ctr"/>
        <c:lblOffset val="100"/>
        <c:noMultiLvlLbl val="0"/>
      </c:catAx>
      <c:valAx>
        <c:axId val="407178280"/>
        <c:scaling>
          <c:orientation val="minMax"/>
          <c:max val="450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\ &quot;€&quot;" sourceLinked="1"/>
        <c:majorTickMark val="out"/>
        <c:minorTickMark val="none"/>
        <c:tickLblPos val="nextTo"/>
        <c:crossAx val="407177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 err="1"/>
              <a:t>Remuneração</a:t>
            </a:r>
            <a:r>
              <a:rPr lang="en-US" sz="2400" dirty="0"/>
              <a:t> </a:t>
            </a:r>
            <a:r>
              <a:rPr lang="en-US" sz="2400" dirty="0" err="1"/>
              <a:t>média</a:t>
            </a:r>
            <a:r>
              <a:rPr lang="en-US" sz="2400" dirty="0"/>
              <a:t> mensal </a:t>
            </a:r>
            <a:r>
              <a:rPr lang="en-US" sz="2400" dirty="0" err="1"/>
              <a:t>bruta</a:t>
            </a:r>
            <a:r>
              <a:rPr lang="en-US" sz="2400" dirty="0"/>
              <a:t> (base),</a:t>
            </a:r>
            <a:r>
              <a:rPr lang="en-US" sz="2400" baseline="0" dirty="0"/>
              <a:t> </a:t>
            </a:r>
            <a:r>
              <a:rPr lang="en-US" sz="2400" dirty="0"/>
              <a:t>por </a:t>
            </a:r>
            <a:r>
              <a:rPr lang="en-US" sz="2400" dirty="0" err="1"/>
              <a:t>grau</a:t>
            </a:r>
            <a:endParaRPr lang="en-US" sz="2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14D-4B1A-A6AA-5F533AF297D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14D-4B1A-A6AA-5F533AF297D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14D-4B1A-A6AA-5F533AF297D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14D-4B1A-A6AA-5F533AF297D2}"/>
              </c:ext>
            </c:extLst>
          </c:dPt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Médias_Remuneração!$C$8:$F$8</c:f>
              <c:strCache>
                <c:ptCount val="4"/>
                <c:pt idx="0">
                  <c:v>2.º Ciclo (89 respostas)</c:v>
                </c:pt>
                <c:pt idx="1">
                  <c:v>Mestrado Integrado (29 respostas)</c:v>
                </c:pt>
                <c:pt idx="2">
                  <c:v>1.º Ciclo (94 respostas)</c:v>
                </c:pt>
                <c:pt idx="3">
                  <c:v>FCUL (212 respostas)</c:v>
                </c:pt>
              </c:strCache>
            </c:strRef>
          </c:cat>
          <c:val>
            <c:numRef>
              <c:f>Médias_Remuneração!$C$9:$F$9</c:f>
              <c:numCache>
                <c:formatCode>#,##0.0\ "€"</c:formatCode>
                <c:ptCount val="4"/>
                <c:pt idx="0">
                  <c:v>1287.314606741573</c:v>
                </c:pt>
                <c:pt idx="1">
                  <c:v>1325.6896551724137</c:v>
                </c:pt>
                <c:pt idx="2">
                  <c:v>1024.936170212766</c:v>
                </c:pt>
                <c:pt idx="3">
                  <c:v>1176.2264150943397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714D-4B1A-A6AA-5F533AF297D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07183376"/>
        <c:axId val="407182200"/>
      </c:barChart>
      <c:catAx>
        <c:axId val="4071833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07182200"/>
        <c:crosses val="autoZero"/>
        <c:auto val="1"/>
        <c:lblAlgn val="ctr"/>
        <c:lblOffset val="100"/>
        <c:noMultiLvlLbl val="0"/>
      </c:catAx>
      <c:valAx>
        <c:axId val="407182200"/>
        <c:scaling>
          <c:orientation val="minMax"/>
          <c:max val="1400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\ &quot;€&quot;" sourceLinked="1"/>
        <c:majorTickMark val="out"/>
        <c:minorTickMark val="none"/>
        <c:tickLblPos val="nextTo"/>
        <c:crossAx val="407183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Remuneração média mensal bruta (base),</a:t>
            </a:r>
            <a:r>
              <a:rPr lang="pt-PT" sz="2400"/>
              <a:t> </a:t>
            </a:r>
            <a:r>
              <a:rPr lang="en-US" sz="2400"/>
              <a:t>por situação face ao emprego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1"/>
        <c:ser>
          <c:idx val="3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6AD-4D36-B360-AB8580E928D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6AD-4D36-B360-AB8580E928D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6AD-4D36-B360-AB8580E928D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86AD-4D36-B360-AB8580E928D8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86AD-4D36-B360-AB8580E928D8}"/>
              </c:ext>
            </c:extLst>
          </c:dPt>
          <c:dLbls>
            <c:numFmt formatCode="#,##0.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Médias_Remuneração!$C$19:$C$23</c:f>
              <c:strCache>
                <c:ptCount val="5"/>
                <c:pt idx="0">
                  <c:v>Bolseiro (P. ex., bolsas para prosseguimento de estudos ou de investigação) (50 respostas)</c:v>
                </c:pt>
                <c:pt idx="1">
                  <c:v>Estagiário (Estágio remunerado) (17 respostas)</c:v>
                </c:pt>
                <c:pt idx="2">
                  <c:v>Trabalhador por conta própria com funcionários a cargo (Empresário) (2 respostas)</c:v>
                </c:pt>
                <c:pt idx="3">
                  <c:v>Trabalhador por conta própria sem funcionários a cargo (Trabalhador independente/Profissional liberal/Recibos verdes) (9 respostas)</c:v>
                </c:pt>
                <c:pt idx="4">
                  <c:v>Trabalhador por conta de outrem (134 respostas)</c:v>
                </c:pt>
              </c:strCache>
            </c:strRef>
          </c:cat>
          <c:val>
            <c:numRef>
              <c:f>Médias_Remuneração!$D$19:$D$23</c:f>
              <c:numCache>
                <c:formatCode>#,##0.00\ "€"</c:formatCode>
                <c:ptCount val="5"/>
                <c:pt idx="0">
                  <c:v>1086.98</c:v>
                </c:pt>
                <c:pt idx="1">
                  <c:v>867.76470588235293</c:v>
                </c:pt>
                <c:pt idx="2">
                  <c:v>715</c:v>
                </c:pt>
                <c:pt idx="3">
                  <c:v>646.11111111111109</c:v>
                </c:pt>
                <c:pt idx="4">
                  <c:v>1291.1492537313434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86AD-4D36-B360-AB8580E928D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07183768"/>
        <c:axId val="407179456"/>
      </c:barChart>
      <c:catAx>
        <c:axId val="4071837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07179456"/>
        <c:crosses val="autoZero"/>
        <c:auto val="1"/>
        <c:lblAlgn val="ctr"/>
        <c:lblOffset val="100"/>
        <c:noMultiLvlLbl val="0"/>
      </c:catAx>
      <c:valAx>
        <c:axId val="407179456"/>
        <c:scaling>
          <c:orientation val="minMax"/>
          <c:max val="1410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€&quot;" sourceLinked="1"/>
        <c:majorTickMark val="none"/>
        <c:minorTickMark val="none"/>
        <c:tickLblPos val="nextTo"/>
        <c:crossAx val="407183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PT" sz="2400" dirty="0"/>
              <a:t>Tempo de espera para o 1.º emprego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[Caracterização_e_Indicadores201314.xlsx]Tempo_1ºEmprego_Res!$J$19</c:f>
              <c:strCache>
                <c:ptCount val="1"/>
                <c:pt idx="0">
                  <c:v>Total Geral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57A-4B88-B5FB-32C68B8B5AF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57A-4B88-B5FB-32C68B8B5AF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57A-4B88-B5FB-32C68B8B5AF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57A-4B88-B5FB-32C68B8B5AF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D57A-4B88-B5FB-32C68B8B5AF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D57A-4B88-B5FB-32C68B8B5AFD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[Caracterização_e_Indicadores201314.xlsx]Tempo_1ºEmprego_Res!$I$20:$I$25</c:f>
              <c:strCache>
                <c:ptCount val="6"/>
                <c:pt idx="0">
                  <c:v>Antes de terminar o curso</c:v>
                </c:pt>
                <c:pt idx="1">
                  <c:v>Até 1 mês</c:v>
                </c:pt>
                <c:pt idx="2">
                  <c:v>Entre 1 e até 3 meses</c:v>
                </c:pt>
                <c:pt idx="3">
                  <c:v>Entre 3 e até 6 meses</c:v>
                </c:pt>
                <c:pt idx="4">
                  <c:v>Entre 6 e até 12 meses</c:v>
                </c:pt>
                <c:pt idx="5">
                  <c:v>12 meses ou mais</c:v>
                </c:pt>
              </c:strCache>
            </c:strRef>
          </c:cat>
          <c:val>
            <c:numRef>
              <c:f>[Caracterização_e_Indicadores201314.xlsx]Tempo_1ºEmprego_Res!$J$20:$J$25</c:f>
              <c:numCache>
                <c:formatCode>General</c:formatCode>
                <c:ptCount val="6"/>
                <c:pt idx="0">
                  <c:v>93</c:v>
                </c:pt>
                <c:pt idx="1">
                  <c:v>35</c:v>
                </c:pt>
                <c:pt idx="2">
                  <c:v>44</c:v>
                </c:pt>
                <c:pt idx="3">
                  <c:v>42</c:v>
                </c:pt>
                <c:pt idx="4">
                  <c:v>42</c:v>
                </c:pt>
                <c:pt idx="5">
                  <c:v>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D57A-4B88-B5FB-32C68B8B5AF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pt-PT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Tempo de espera para o 1.º emprego,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[Caracterização_e_Indicadores201314.xlsx]Tempo_1ºEmprego_Res!$N$4</c:f>
              <c:strCache>
                <c:ptCount val="1"/>
                <c:pt idx="0">
                  <c:v>Antes de terminar o curso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[Caracterização_e_Indicadores201314.xlsx]Tempo_1ºEmprego_Res!$O$3:$Q$3</c:f>
              <c:strCache>
                <c:ptCount val="3"/>
                <c:pt idx="0">
                  <c:v>2.º Ciclo (131 respostas)</c:v>
                </c:pt>
                <c:pt idx="1">
                  <c:v>Mestrado Integrado (37 respostas)</c:v>
                </c:pt>
                <c:pt idx="2">
                  <c:v>1.º Ciclo (132 respostas)</c:v>
                </c:pt>
              </c:strCache>
            </c:strRef>
          </c:cat>
          <c:val>
            <c:numRef>
              <c:f>[Caracterização_e_Indicadores201314.xlsx]Tempo_1ºEmprego_Res!$O$4:$Q$4</c:f>
              <c:numCache>
                <c:formatCode>0.0%</c:formatCode>
                <c:ptCount val="3"/>
                <c:pt idx="0">
                  <c:v>0.33587786259541985</c:v>
                </c:pt>
                <c:pt idx="1">
                  <c:v>0.21621621621621623</c:v>
                </c:pt>
                <c:pt idx="2">
                  <c:v>0.31060606060606061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1E6-4F47-B371-A558CD11147F}"/>
            </c:ext>
          </c:extLst>
        </c:ser>
        <c:ser>
          <c:idx val="1"/>
          <c:order val="1"/>
          <c:tx>
            <c:strRef>
              <c:f>[Caracterização_e_Indicadores201314.xlsx]Tempo_1ºEmprego_Res!$N$5</c:f>
              <c:strCache>
                <c:ptCount val="1"/>
                <c:pt idx="0">
                  <c:v>Até 1 mês após terminar o curso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[Caracterização_e_Indicadores201314.xlsx]Tempo_1ºEmprego_Res!$O$3:$Q$3</c:f>
              <c:strCache>
                <c:ptCount val="3"/>
                <c:pt idx="0">
                  <c:v>2.º Ciclo (131 respostas)</c:v>
                </c:pt>
                <c:pt idx="1">
                  <c:v>Mestrado Integrado (37 respostas)</c:v>
                </c:pt>
                <c:pt idx="2">
                  <c:v>1.º Ciclo (132 respostas)</c:v>
                </c:pt>
              </c:strCache>
            </c:strRef>
          </c:cat>
          <c:val>
            <c:numRef>
              <c:f>[Caracterização_e_Indicadores201314.xlsx]Tempo_1ºEmprego_Res!$O$5:$Q$5</c:f>
              <c:numCache>
                <c:formatCode>0.0%</c:formatCode>
                <c:ptCount val="3"/>
                <c:pt idx="0">
                  <c:v>0.12213740458015267</c:v>
                </c:pt>
                <c:pt idx="1">
                  <c:v>0.16216216216216217</c:v>
                </c:pt>
                <c:pt idx="2">
                  <c:v>9.8484848484848481E-2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1E6-4F47-B371-A558CD11147F}"/>
            </c:ext>
          </c:extLst>
        </c:ser>
        <c:ser>
          <c:idx val="2"/>
          <c:order val="2"/>
          <c:tx>
            <c:strRef>
              <c:f>[Caracterização_e_Indicadores201314.xlsx]Tempo_1ºEmprego_Res!$N$6</c:f>
              <c:strCache>
                <c:ptCount val="1"/>
                <c:pt idx="0">
                  <c:v>Até 3 meses após terminar o curso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[Caracterização_e_Indicadores201314.xlsx]Tempo_1ºEmprego_Res!$O$3:$Q$3</c:f>
              <c:strCache>
                <c:ptCount val="3"/>
                <c:pt idx="0">
                  <c:v>2.º Ciclo (131 respostas)</c:v>
                </c:pt>
                <c:pt idx="1">
                  <c:v>Mestrado Integrado (37 respostas)</c:v>
                </c:pt>
                <c:pt idx="2">
                  <c:v>1.º Ciclo (132 respostas)</c:v>
                </c:pt>
              </c:strCache>
            </c:strRef>
          </c:cat>
          <c:val>
            <c:numRef>
              <c:f>[Caracterização_e_Indicadores201314.xlsx]Tempo_1ºEmprego_Res!$O$6:$Q$6</c:f>
              <c:numCache>
                <c:formatCode>0.0%</c:formatCode>
                <c:ptCount val="3"/>
                <c:pt idx="0">
                  <c:v>0.11450381679389313</c:v>
                </c:pt>
                <c:pt idx="1">
                  <c:v>0.27027027027027029</c:v>
                </c:pt>
                <c:pt idx="2">
                  <c:v>0.14393939393939395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1E6-4F47-B371-A558CD11147F}"/>
            </c:ext>
          </c:extLst>
        </c:ser>
        <c:ser>
          <c:idx val="3"/>
          <c:order val="3"/>
          <c:tx>
            <c:strRef>
              <c:f>[Caracterização_e_Indicadores201314.xlsx]Tempo_1ºEmprego_Res!$N$7</c:f>
              <c:strCache>
                <c:ptCount val="1"/>
                <c:pt idx="0">
                  <c:v>Até 6 meses após terminar o curso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[Caracterização_e_Indicadores201314.xlsx]Tempo_1ºEmprego_Res!$O$3:$Q$3</c:f>
              <c:strCache>
                <c:ptCount val="3"/>
                <c:pt idx="0">
                  <c:v>2.º Ciclo (131 respostas)</c:v>
                </c:pt>
                <c:pt idx="1">
                  <c:v>Mestrado Integrado (37 respostas)</c:v>
                </c:pt>
                <c:pt idx="2">
                  <c:v>1.º Ciclo (132 respostas)</c:v>
                </c:pt>
              </c:strCache>
            </c:strRef>
          </c:cat>
          <c:val>
            <c:numRef>
              <c:f>[Caracterização_e_Indicadores201314.xlsx]Tempo_1ºEmprego_Res!$O$7:$Q$7</c:f>
              <c:numCache>
                <c:formatCode>0.0%</c:formatCode>
                <c:ptCount val="3"/>
                <c:pt idx="0">
                  <c:v>0.14503816793893129</c:v>
                </c:pt>
                <c:pt idx="1">
                  <c:v>0.24324324324324326</c:v>
                </c:pt>
                <c:pt idx="2">
                  <c:v>0.10606060606060606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71E6-4F47-B371-A558CD11147F}"/>
            </c:ext>
          </c:extLst>
        </c:ser>
        <c:ser>
          <c:idx val="4"/>
          <c:order val="4"/>
          <c:tx>
            <c:strRef>
              <c:f>[Caracterização_e_Indicadores201314.xlsx]Tempo_1ºEmprego_Res!$N$8</c:f>
              <c:strCache>
                <c:ptCount val="1"/>
                <c:pt idx="0">
                  <c:v>Até 12 meses após terminar o curso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1.3339519083552055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71E6-4F47-B371-A558CD11147F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[Caracterização_e_Indicadores201314.xlsx]Tempo_1ºEmprego_Res!$O$3:$Q$3</c:f>
              <c:strCache>
                <c:ptCount val="3"/>
                <c:pt idx="0">
                  <c:v>2.º Ciclo (131 respostas)</c:v>
                </c:pt>
                <c:pt idx="1">
                  <c:v>Mestrado Integrado (37 respostas)</c:v>
                </c:pt>
                <c:pt idx="2">
                  <c:v>1.º Ciclo (132 respostas)</c:v>
                </c:pt>
              </c:strCache>
            </c:strRef>
          </c:cat>
          <c:val>
            <c:numRef>
              <c:f>[Caracterização_e_Indicadores201314.xlsx]Tempo_1ºEmprego_Res!$O$8:$Q$8</c:f>
              <c:numCache>
                <c:formatCode>0.0%</c:formatCode>
                <c:ptCount val="3"/>
                <c:pt idx="0">
                  <c:v>0.17557251908396945</c:v>
                </c:pt>
                <c:pt idx="1">
                  <c:v>8.1081081081081086E-2</c:v>
                </c:pt>
                <c:pt idx="2">
                  <c:v>0.12121212121212122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71E6-4F47-B371-A558CD11147F}"/>
            </c:ext>
          </c:extLst>
        </c:ser>
        <c:ser>
          <c:idx val="5"/>
          <c:order val="5"/>
          <c:tx>
            <c:strRef>
              <c:f>[Caracterização_e_Indicadores201314.xlsx]Tempo_1ºEmprego_Res!$N$9</c:f>
              <c:strCache>
                <c:ptCount val="1"/>
                <c:pt idx="0">
                  <c:v>Mais de 12 meses após terminar o curso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8.6638096019247598E-3"/>
                  <c:y val="-9.2311771969924771E-1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71E6-4F47-B371-A558CD11147F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[Caracterização_e_Indicadores201314.xlsx]Tempo_1ºEmprego_Res!$O$3:$Q$3</c:f>
              <c:strCache>
                <c:ptCount val="3"/>
                <c:pt idx="0">
                  <c:v>2.º Ciclo (131 respostas)</c:v>
                </c:pt>
                <c:pt idx="1">
                  <c:v>Mestrado Integrado (37 respostas)</c:v>
                </c:pt>
                <c:pt idx="2">
                  <c:v>1.º Ciclo (132 respostas)</c:v>
                </c:pt>
              </c:strCache>
            </c:strRef>
          </c:cat>
          <c:val>
            <c:numRef>
              <c:f>[Caracterização_e_Indicadores201314.xlsx]Tempo_1ºEmprego_Res!$O$9:$Q$9</c:f>
              <c:numCache>
                <c:formatCode>0.0%</c:formatCode>
                <c:ptCount val="3"/>
                <c:pt idx="0">
                  <c:v>0.10687022900763359</c:v>
                </c:pt>
                <c:pt idx="1">
                  <c:v>2.7027027027027029E-2</c:v>
                </c:pt>
                <c:pt idx="2">
                  <c:v>0.2196969696969697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71E6-4F47-B371-A558CD11147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07180240"/>
        <c:axId val="407557592"/>
      </c:barChart>
      <c:catAx>
        <c:axId val="4071802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07557592"/>
        <c:crosses val="autoZero"/>
        <c:auto val="1"/>
        <c:lblAlgn val="ctr"/>
        <c:lblOffset val="100"/>
        <c:noMultiLvlLbl val="0"/>
      </c:catAx>
      <c:valAx>
        <c:axId val="40755759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407180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Tempo de espera (acumulado) para o 1.º emprego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[Caracterização_e_Indicadores201314.xlsx]Tempo_1ºEmprego_Res!$B$20:$B$25</c:f>
              <c:strCache>
                <c:ptCount val="6"/>
                <c:pt idx="0">
                  <c:v>Antes de terminar o curso</c:v>
                </c:pt>
                <c:pt idx="1">
                  <c:v>Até 1 mês</c:v>
                </c:pt>
                <c:pt idx="2">
                  <c:v>Até 3 meses</c:v>
                </c:pt>
                <c:pt idx="3">
                  <c:v>Até 6 meses</c:v>
                </c:pt>
                <c:pt idx="4">
                  <c:v>Até 12 meses</c:v>
                </c:pt>
                <c:pt idx="5">
                  <c:v>12 meses ou mais</c:v>
                </c:pt>
              </c:strCache>
            </c:strRef>
          </c:cat>
          <c:val>
            <c:numRef>
              <c:f>[Caracterização_e_Indicadores201314.xlsx]Tempo_1ºEmprego_Res!$C$20:$C$25</c:f>
              <c:numCache>
                <c:formatCode>General</c:formatCode>
                <c:ptCount val="6"/>
                <c:pt idx="0">
                  <c:v>93</c:v>
                </c:pt>
                <c:pt idx="1">
                  <c:v>35</c:v>
                </c:pt>
                <c:pt idx="2">
                  <c:v>44</c:v>
                </c:pt>
                <c:pt idx="3">
                  <c:v>42</c:v>
                </c:pt>
                <c:pt idx="4">
                  <c:v>42</c:v>
                </c:pt>
                <c:pt idx="5">
                  <c:v>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E99-434B-A347-3A9AE325357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407557200"/>
        <c:axId val="407556024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[Caracterização_e_Indicadores201314.xlsx]Tempo_1ºEmprego_Res!$B$20:$B$25</c:f>
              <c:strCache>
                <c:ptCount val="6"/>
                <c:pt idx="0">
                  <c:v>Antes de terminar o curso</c:v>
                </c:pt>
                <c:pt idx="1">
                  <c:v>Até 1 mês</c:v>
                </c:pt>
                <c:pt idx="2">
                  <c:v>Até 3 meses</c:v>
                </c:pt>
                <c:pt idx="3">
                  <c:v>Até 6 meses</c:v>
                </c:pt>
                <c:pt idx="4">
                  <c:v>Até 12 meses</c:v>
                </c:pt>
                <c:pt idx="5">
                  <c:v>12 meses ou mais</c:v>
                </c:pt>
              </c:strCache>
            </c:strRef>
          </c:cat>
          <c:val>
            <c:numRef>
              <c:f>[Caracterização_e_Indicadores201314.xlsx]Tempo_1ºEmprego_Res!$E$20:$E$25</c:f>
              <c:numCache>
                <c:formatCode>0.0%</c:formatCode>
                <c:ptCount val="6"/>
                <c:pt idx="0">
                  <c:v>0.31</c:v>
                </c:pt>
                <c:pt idx="1">
                  <c:v>0.42666666666666664</c:v>
                </c:pt>
                <c:pt idx="2">
                  <c:v>0.57333333333333325</c:v>
                </c:pt>
                <c:pt idx="3">
                  <c:v>0.71333333333333326</c:v>
                </c:pt>
                <c:pt idx="4">
                  <c:v>0.85333333333333328</c:v>
                </c:pt>
                <c:pt idx="5">
                  <c:v>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0E99-434B-A347-3A9AE32535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7560336"/>
        <c:axId val="407559944"/>
      </c:lineChart>
      <c:catAx>
        <c:axId val="407557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07556024"/>
        <c:crosses val="autoZero"/>
        <c:auto val="1"/>
        <c:lblAlgn val="ctr"/>
        <c:lblOffset val="100"/>
        <c:noMultiLvlLbl val="0"/>
      </c:catAx>
      <c:valAx>
        <c:axId val="407556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07557200"/>
        <c:crosses val="autoZero"/>
        <c:crossBetween val="between"/>
      </c:valAx>
      <c:valAx>
        <c:axId val="407559944"/>
        <c:scaling>
          <c:orientation val="minMax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07560336"/>
        <c:crosses val="max"/>
        <c:crossBetween val="between"/>
      </c:valAx>
      <c:catAx>
        <c:axId val="4075603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075599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Tempo de espera (acumulado) para o 1.º emprego,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[Caracterização_e_Indicadores201314.xlsx]Tempo_1ºEmprego_Res!$B$80</c:f>
              <c:strCache>
                <c:ptCount val="1"/>
                <c:pt idx="0">
                  <c:v>1.º Ciclo (107 respostas)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LblPos val="l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255D-4633-A3DA-BB9381D8EBB7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4.152823920265781E-3"/>
                  <c:y val="6.2169723344731118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255D-4633-A3DA-BB9381D8EBB7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255D-4633-A3DA-BB9381D8EBB7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255D-4633-A3DA-BB9381D8EBB7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255D-4633-A3DA-BB9381D8EBB7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[Caracterização_e_Indicadores201314.xlsx]Tempo_1ºEmprego_Res!$C$79:$H$79</c:f>
              <c:strCache>
                <c:ptCount val="6"/>
                <c:pt idx="0">
                  <c:v>Antes de terminar o curso</c:v>
                </c:pt>
                <c:pt idx="1">
                  <c:v>Até 1 mês</c:v>
                </c:pt>
                <c:pt idx="2">
                  <c:v>Até 3 meses</c:v>
                </c:pt>
                <c:pt idx="3">
                  <c:v>Até 6 meses</c:v>
                </c:pt>
                <c:pt idx="4">
                  <c:v>Até 12 meses</c:v>
                </c:pt>
                <c:pt idx="5">
                  <c:v>12 meses ou mais</c:v>
                </c:pt>
              </c:strCache>
            </c:strRef>
          </c:cat>
          <c:val>
            <c:numRef>
              <c:f>[Caracterização_e_Indicadores201314.xlsx]Tempo_1ºEmprego_Res!$C$80:$H$80</c:f>
              <c:numCache>
                <c:formatCode>0.0%</c:formatCode>
                <c:ptCount val="6"/>
                <c:pt idx="0">
                  <c:v>0.31060606060606061</c:v>
                </c:pt>
                <c:pt idx="1">
                  <c:v>0.40909090909090906</c:v>
                </c:pt>
                <c:pt idx="2">
                  <c:v>0.55303030303030298</c:v>
                </c:pt>
                <c:pt idx="3">
                  <c:v>0.65909090909090906</c:v>
                </c:pt>
                <c:pt idx="4">
                  <c:v>0.78030303030303028</c:v>
                </c:pt>
                <c:pt idx="5">
                  <c:v>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255D-4633-A3DA-BB9381D8EBB7}"/>
            </c:ext>
          </c:extLst>
        </c:ser>
        <c:ser>
          <c:idx val="1"/>
          <c:order val="1"/>
          <c:tx>
            <c:strRef>
              <c:f>[Caracterização_e_Indicadores201314.xlsx]Tempo_1ºEmprego_Res!$B$81</c:f>
              <c:strCache>
                <c:ptCount val="1"/>
                <c:pt idx="0">
                  <c:v>Mestrado Integrado (36 respostas)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255D-4633-A3DA-BB9381D8EBB7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255D-4633-A3DA-BB9381D8EBB7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accent3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[Caracterização_e_Indicadores201314.xlsx]Tempo_1ºEmprego_Res!$C$79:$H$79</c:f>
              <c:strCache>
                <c:ptCount val="6"/>
                <c:pt idx="0">
                  <c:v>Antes de terminar o curso</c:v>
                </c:pt>
                <c:pt idx="1">
                  <c:v>Até 1 mês</c:v>
                </c:pt>
                <c:pt idx="2">
                  <c:v>Até 3 meses</c:v>
                </c:pt>
                <c:pt idx="3">
                  <c:v>Até 6 meses</c:v>
                </c:pt>
                <c:pt idx="4">
                  <c:v>Até 12 meses</c:v>
                </c:pt>
                <c:pt idx="5">
                  <c:v>12 meses ou mais</c:v>
                </c:pt>
              </c:strCache>
            </c:strRef>
          </c:cat>
          <c:val>
            <c:numRef>
              <c:f>[Caracterização_e_Indicadores201314.xlsx]Tempo_1ºEmprego_Res!$C$81:$H$81</c:f>
              <c:numCache>
                <c:formatCode>0.0%</c:formatCode>
                <c:ptCount val="6"/>
                <c:pt idx="0">
                  <c:v>0.21621621621621623</c:v>
                </c:pt>
                <c:pt idx="1">
                  <c:v>0.3783783783783784</c:v>
                </c:pt>
                <c:pt idx="2">
                  <c:v>0.64864864864864868</c:v>
                </c:pt>
                <c:pt idx="3">
                  <c:v>0.89189189189189189</c:v>
                </c:pt>
                <c:pt idx="4">
                  <c:v>0.97297297297297303</c:v>
                </c:pt>
                <c:pt idx="5">
                  <c:v>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8-255D-4633-A3DA-BB9381D8EBB7}"/>
            </c:ext>
          </c:extLst>
        </c:ser>
        <c:ser>
          <c:idx val="2"/>
          <c:order val="2"/>
          <c:tx>
            <c:strRef>
              <c:f>[Caracterização_e_Indicadores201314.xlsx]Tempo_1ºEmprego_Res!$B$82</c:f>
              <c:strCache>
                <c:ptCount val="1"/>
                <c:pt idx="0">
                  <c:v>2.º Ciclo (110 respostas)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1492724758166106E-2"/>
                  <c:y val="-4.72120410348705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255D-4633-A3DA-BB9381D8EBB7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6.4836372197661337E-3"/>
                  <c:y val="-4.09465952285961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255D-4633-A3DA-BB9381D8EBB7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dLblPos val="l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255D-4633-A3DA-BB9381D8EBB7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4.311250139649201E-2"/>
                  <c:y val="4.7944010663318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255D-4633-A3DA-BB9381D8EBB7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accent5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[Caracterização_e_Indicadores201314.xlsx]Tempo_1ºEmprego_Res!$C$79:$H$79</c:f>
              <c:strCache>
                <c:ptCount val="6"/>
                <c:pt idx="0">
                  <c:v>Antes de terminar o curso</c:v>
                </c:pt>
                <c:pt idx="1">
                  <c:v>Até 1 mês</c:v>
                </c:pt>
                <c:pt idx="2">
                  <c:v>Até 3 meses</c:v>
                </c:pt>
                <c:pt idx="3">
                  <c:v>Até 6 meses</c:v>
                </c:pt>
                <c:pt idx="4">
                  <c:v>Até 12 meses</c:v>
                </c:pt>
                <c:pt idx="5">
                  <c:v>12 meses ou mais</c:v>
                </c:pt>
              </c:strCache>
            </c:strRef>
          </c:cat>
          <c:val>
            <c:numRef>
              <c:f>[Caracterização_e_Indicadores201314.xlsx]Tempo_1ºEmprego_Res!$C$82:$H$82</c:f>
              <c:numCache>
                <c:formatCode>0.0%</c:formatCode>
                <c:ptCount val="6"/>
                <c:pt idx="0">
                  <c:v>0.33587786259541985</c:v>
                </c:pt>
                <c:pt idx="1">
                  <c:v>0.4580152671755725</c:v>
                </c:pt>
                <c:pt idx="2">
                  <c:v>0.5725190839694656</c:v>
                </c:pt>
                <c:pt idx="3">
                  <c:v>0.71755725190839692</c:v>
                </c:pt>
                <c:pt idx="4">
                  <c:v>0.89312977099236635</c:v>
                </c:pt>
                <c:pt idx="5">
                  <c:v>0.99999999999999989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B-255D-4633-A3DA-BB9381D8EBB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07561120"/>
        <c:axId val="407560728"/>
      </c:lineChart>
      <c:catAx>
        <c:axId val="407561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07560728"/>
        <c:crosses val="autoZero"/>
        <c:auto val="1"/>
        <c:lblAlgn val="ctr"/>
        <c:lblOffset val="100"/>
        <c:noMultiLvlLbl val="0"/>
      </c:catAx>
      <c:valAx>
        <c:axId val="40756072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07561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Prosseguimento dos estudos,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Continuação_Estudos_Res!$B$17</c:f>
              <c:strCache>
                <c:ptCount val="1"/>
                <c:pt idx="0">
                  <c:v>Sim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Continuação_Estudos_Res!$C$16:$F$16</c:f>
              <c:strCache>
                <c:ptCount val="4"/>
                <c:pt idx="0">
                  <c:v>FCUL (419 respostas)</c:v>
                </c:pt>
                <c:pt idx="1">
                  <c:v>1.º Ciclo (244 respostas)</c:v>
                </c:pt>
                <c:pt idx="2">
                  <c:v>Mestrado Integrado (37 respostas)</c:v>
                </c:pt>
                <c:pt idx="3">
                  <c:v>2.º Ciclo (138 respostas)</c:v>
                </c:pt>
              </c:strCache>
            </c:strRef>
          </c:cat>
          <c:val>
            <c:numRef>
              <c:f>Continuação_Estudos_Res!$C$17:$F$17</c:f>
              <c:numCache>
                <c:formatCode>0.0%</c:formatCode>
                <c:ptCount val="4"/>
                <c:pt idx="0">
                  <c:v>0.52267303102625295</c:v>
                </c:pt>
                <c:pt idx="1">
                  <c:v>0.66393442622950816</c:v>
                </c:pt>
                <c:pt idx="2">
                  <c:v>0.24324324324324326</c:v>
                </c:pt>
                <c:pt idx="3">
                  <c:v>0.34782608695652173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1F1-48C0-A493-C545BF91D119}"/>
            </c:ext>
          </c:extLst>
        </c:ser>
        <c:ser>
          <c:idx val="1"/>
          <c:order val="1"/>
          <c:tx>
            <c:strRef>
              <c:f>Continuação_Estudos_Res!$B$18</c:f>
              <c:strCache>
                <c:ptCount val="1"/>
                <c:pt idx="0">
                  <c:v>Não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Continuação_Estudos_Res!$C$16:$F$16</c:f>
              <c:strCache>
                <c:ptCount val="4"/>
                <c:pt idx="0">
                  <c:v>FCUL (419 respostas)</c:v>
                </c:pt>
                <c:pt idx="1">
                  <c:v>1.º Ciclo (244 respostas)</c:v>
                </c:pt>
                <c:pt idx="2">
                  <c:v>Mestrado Integrado (37 respostas)</c:v>
                </c:pt>
                <c:pt idx="3">
                  <c:v>2.º Ciclo (138 respostas)</c:v>
                </c:pt>
              </c:strCache>
            </c:strRef>
          </c:cat>
          <c:val>
            <c:numRef>
              <c:f>Continuação_Estudos_Res!$C$18:$F$18</c:f>
              <c:numCache>
                <c:formatCode>0.0%</c:formatCode>
                <c:ptCount val="4"/>
                <c:pt idx="0">
                  <c:v>0.44630071599045346</c:v>
                </c:pt>
                <c:pt idx="1">
                  <c:v>0.30737704918032788</c:v>
                </c:pt>
                <c:pt idx="2">
                  <c:v>0.70270270270270274</c:v>
                </c:pt>
                <c:pt idx="3">
                  <c:v>0.62318840579710144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1F1-48C0-A493-C545BF91D119}"/>
            </c:ext>
          </c:extLst>
        </c:ser>
        <c:ser>
          <c:idx val="2"/>
          <c:order val="2"/>
          <c:tx>
            <c:strRef>
              <c:f>Continuação_Estudos_Res!$B$19</c:f>
              <c:strCache>
                <c:ptCount val="1"/>
                <c:pt idx="0">
                  <c:v>Sem resposta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Continuação_Estudos_Res!$C$16:$F$16</c:f>
              <c:strCache>
                <c:ptCount val="4"/>
                <c:pt idx="0">
                  <c:v>FCUL (419 respostas)</c:v>
                </c:pt>
                <c:pt idx="1">
                  <c:v>1.º Ciclo (244 respostas)</c:v>
                </c:pt>
                <c:pt idx="2">
                  <c:v>Mestrado Integrado (37 respostas)</c:v>
                </c:pt>
                <c:pt idx="3">
                  <c:v>2.º Ciclo (138 respostas)</c:v>
                </c:pt>
              </c:strCache>
            </c:strRef>
          </c:cat>
          <c:val>
            <c:numRef>
              <c:f>Continuação_Estudos_Res!$C$19:$F$19</c:f>
              <c:numCache>
                <c:formatCode>0.0%</c:formatCode>
                <c:ptCount val="4"/>
                <c:pt idx="0">
                  <c:v>3.1026252983293555E-2</c:v>
                </c:pt>
                <c:pt idx="1">
                  <c:v>2.8688524590163935E-2</c:v>
                </c:pt>
                <c:pt idx="2">
                  <c:v>5.4054054054054057E-2</c:v>
                </c:pt>
                <c:pt idx="3">
                  <c:v>2.8985507246376812E-2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1F1-48C0-A493-C545BF91D1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07561512"/>
        <c:axId val="407563472"/>
      </c:barChart>
      <c:catAx>
        <c:axId val="40756151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07563472"/>
        <c:crosses val="autoZero"/>
        <c:auto val="1"/>
        <c:lblAlgn val="ctr"/>
        <c:lblOffset val="100"/>
        <c:noMultiLvlLbl val="0"/>
      </c:catAx>
      <c:valAx>
        <c:axId val="407563472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07561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Prosseguimento dos estudos, por situação face ao emprego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Continuação_Estudos_Res!$B$32</c:f>
              <c:strCache>
                <c:ptCount val="1"/>
                <c:pt idx="0">
                  <c:v>Sim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8E59-4215-A709-C800B2846195}"/>
                </c:ext>
                <c:ext xmlns:c15="http://schemas.microsoft.com/office/drawing/2012/chart" uri="{CE6537A1-D6FC-4f65-9D91-7224C49458BB}"/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Continuação_Estudos_Res!$C$31:$H$31</c:f>
              <c:strCache>
                <c:ptCount val="6"/>
                <c:pt idx="0">
                  <c:v>Trabalhador por conta de outrem (175 respostas)</c:v>
                </c:pt>
                <c:pt idx="1">
                  <c:v>Trabalhador por conta própria sem funcionários a cargo (Trabalhador independente/Profissional liberal/Recibos verdes) (12 respostas)</c:v>
                </c:pt>
                <c:pt idx="2">
                  <c:v>Trabalhador por conta própria com funcionários a cargo (Empresário) (2 respostas)</c:v>
                </c:pt>
                <c:pt idx="3">
                  <c:v>Estagiário (Estágio remunerado) (23 respostas)</c:v>
                </c:pt>
                <c:pt idx="4">
                  <c:v>Bolseiro (P. ex., bolsas para prosseguimento de estudos ou de investigação) (64 respostas)</c:v>
                </c:pt>
                <c:pt idx="5">
                  <c:v>Diplomado sem atividade profissional remunerada (143 respostas)</c:v>
                </c:pt>
              </c:strCache>
            </c:strRef>
          </c:cat>
          <c:val>
            <c:numRef>
              <c:f>Continuação_Estudos_Res!$C$32:$H$32</c:f>
              <c:numCache>
                <c:formatCode>0.0%</c:formatCode>
                <c:ptCount val="6"/>
                <c:pt idx="0">
                  <c:v>0.31428571428571428</c:v>
                </c:pt>
                <c:pt idx="1">
                  <c:v>0.58333333333333337</c:v>
                </c:pt>
                <c:pt idx="2">
                  <c:v>0</c:v>
                </c:pt>
                <c:pt idx="3">
                  <c:v>0.60869565217391308</c:v>
                </c:pt>
                <c:pt idx="4">
                  <c:v>0.703125</c:v>
                </c:pt>
                <c:pt idx="5">
                  <c:v>0.68531468531468531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E59-4215-A709-C800B2846195}"/>
            </c:ext>
          </c:extLst>
        </c:ser>
        <c:ser>
          <c:idx val="1"/>
          <c:order val="1"/>
          <c:tx>
            <c:strRef>
              <c:f>Continuação_Estudos_Res!$B$33</c:f>
              <c:strCache>
                <c:ptCount val="1"/>
                <c:pt idx="0">
                  <c:v>Não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Continuação_Estudos_Res!$C$31:$H$31</c:f>
              <c:strCache>
                <c:ptCount val="6"/>
                <c:pt idx="0">
                  <c:v>Trabalhador por conta de outrem (175 respostas)</c:v>
                </c:pt>
                <c:pt idx="1">
                  <c:v>Trabalhador por conta própria sem funcionários a cargo (Trabalhador independente/Profissional liberal/Recibos verdes) (12 respostas)</c:v>
                </c:pt>
                <c:pt idx="2">
                  <c:v>Trabalhador por conta própria com funcionários a cargo (Empresário) (2 respostas)</c:v>
                </c:pt>
                <c:pt idx="3">
                  <c:v>Estagiário (Estágio remunerado) (23 respostas)</c:v>
                </c:pt>
                <c:pt idx="4">
                  <c:v>Bolseiro (P. ex., bolsas para prosseguimento de estudos ou de investigação) (64 respostas)</c:v>
                </c:pt>
                <c:pt idx="5">
                  <c:v>Diplomado sem atividade profissional remunerada (143 respostas)</c:v>
                </c:pt>
              </c:strCache>
            </c:strRef>
          </c:cat>
          <c:val>
            <c:numRef>
              <c:f>Continuação_Estudos_Res!$C$33:$H$33</c:f>
              <c:numCache>
                <c:formatCode>0.0%</c:formatCode>
                <c:ptCount val="6"/>
                <c:pt idx="0">
                  <c:v>0.62857142857142856</c:v>
                </c:pt>
                <c:pt idx="1">
                  <c:v>0.41666666666666669</c:v>
                </c:pt>
                <c:pt idx="2">
                  <c:v>1</c:v>
                </c:pt>
                <c:pt idx="3">
                  <c:v>0.34782608695652173</c:v>
                </c:pt>
                <c:pt idx="4">
                  <c:v>0.28125</c:v>
                </c:pt>
                <c:pt idx="5">
                  <c:v>0.30769230769230771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E59-4215-A709-C800B2846195}"/>
            </c:ext>
          </c:extLst>
        </c:ser>
        <c:ser>
          <c:idx val="2"/>
          <c:order val="2"/>
          <c:tx>
            <c:strRef>
              <c:f>Continuação_Estudos_Res!$B$34</c:f>
              <c:strCache>
                <c:ptCount val="1"/>
                <c:pt idx="0">
                  <c:v>Sem resposta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E59-4215-A709-C800B2846195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8E59-4215-A709-C800B2846195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4913760779902512E-2"/>
                  <c:y val="-2.1292910059545257E-3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8E59-4215-A709-C800B2846195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1.4903880258210966E-2"/>
                  <c:y val="2.1297940276900052E-3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8E59-4215-A709-C800B2846195}"/>
                </c:ext>
                <c:ext xmlns:c15="http://schemas.microsoft.com/office/drawing/2012/chart" uri="{CE6537A1-D6FC-4f65-9D91-7224C49458BB}"/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Continuação_Estudos_Res!$C$31:$H$31</c:f>
              <c:strCache>
                <c:ptCount val="6"/>
                <c:pt idx="0">
                  <c:v>Trabalhador por conta de outrem (175 respostas)</c:v>
                </c:pt>
                <c:pt idx="1">
                  <c:v>Trabalhador por conta própria sem funcionários a cargo (Trabalhador independente/Profissional liberal/Recibos verdes) (12 respostas)</c:v>
                </c:pt>
                <c:pt idx="2">
                  <c:v>Trabalhador por conta própria com funcionários a cargo (Empresário) (2 respostas)</c:v>
                </c:pt>
                <c:pt idx="3">
                  <c:v>Estagiário (Estágio remunerado) (23 respostas)</c:v>
                </c:pt>
                <c:pt idx="4">
                  <c:v>Bolseiro (P. ex., bolsas para prosseguimento de estudos ou de investigação) (64 respostas)</c:v>
                </c:pt>
                <c:pt idx="5">
                  <c:v>Diplomado sem atividade profissional remunerada (143 respostas)</c:v>
                </c:pt>
              </c:strCache>
            </c:strRef>
          </c:cat>
          <c:val>
            <c:numRef>
              <c:f>Continuação_Estudos_Res!$C$34:$H$34</c:f>
              <c:numCache>
                <c:formatCode>0.0%</c:formatCode>
                <c:ptCount val="6"/>
                <c:pt idx="0">
                  <c:v>5.7142857142857141E-2</c:v>
                </c:pt>
                <c:pt idx="1">
                  <c:v>0</c:v>
                </c:pt>
                <c:pt idx="2">
                  <c:v>0</c:v>
                </c:pt>
                <c:pt idx="3">
                  <c:v>4.3478260869565216E-2</c:v>
                </c:pt>
                <c:pt idx="4">
                  <c:v>1.5625E-2</c:v>
                </c:pt>
                <c:pt idx="5">
                  <c:v>6.993006993006993E-3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8E59-4215-A709-C800B284619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07557984"/>
        <c:axId val="407556416"/>
      </c:barChart>
      <c:catAx>
        <c:axId val="4075579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07556416"/>
        <c:crosses val="autoZero"/>
        <c:auto val="1"/>
        <c:lblAlgn val="ctr"/>
        <c:lblOffset val="100"/>
        <c:noMultiLvlLbl val="0"/>
      </c:catAx>
      <c:valAx>
        <c:axId val="407556416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07557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Taxa de emprego na área de formação,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49D-43F4-80FC-20D851BAE6CD}"/>
              </c:ext>
            </c:extLst>
          </c:dPt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[Caracterização_e_Indicadores201314.xlsx]TEAF_Res!$B$36:$B$39</c:f>
              <c:strCache>
                <c:ptCount val="4"/>
                <c:pt idx="0">
                  <c:v>2.º Ciclo (119 respostas)</c:v>
                </c:pt>
                <c:pt idx="1">
                  <c:v>Mestrado Integrado (37 respostas)</c:v>
                </c:pt>
                <c:pt idx="2">
                  <c:v>1.º Ciclo (120 respostas)</c:v>
                </c:pt>
                <c:pt idx="3">
                  <c:v>FCUL (276 respostas)</c:v>
                </c:pt>
              </c:strCache>
            </c:strRef>
          </c:cat>
          <c:val>
            <c:numRef>
              <c:f>[Caracterização_e_Indicadores201314.xlsx]TEAF_Res!$D$36:$D$39</c:f>
              <c:numCache>
                <c:formatCode>0.0%</c:formatCode>
                <c:ptCount val="4"/>
                <c:pt idx="0">
                  <c:v>0.78151260504201681</c:v>
                </c:pt>
                <c:pt idx="1">
                  <c:v>0.81081081081081086</c:v>
                </c:pt>
                <c:pt idx="2">
                  <c:v>0.7416666666666667</c:v>
                </c:pt>
                <c:pt idx="3">
                  <c:v>0.76811594202898548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49D-43F4-80FC-20D851BAE6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407558768"/>
        <c:axId val="407561904"/>
      </c:barChart>
      <c:catAx>
        <c:axId val="4075587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07561904"/>
        <c:crosses val="autoZero"/>
        <c:auto val="1"/>
        <c:lblAlgn val="ctr"/>
        <c:lblOffset val="100"/>
        <c:noMultiLvlLbl val="0"/>
      </c:catAx>
      <c:valAx>
        <c:axId val="407561904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07558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Distribuição dos diplomados,</a:t>
            </a:r>
            <a:r>
              <a:rPr lang="en-US" sz="2400"/>
              <a:t> por grau </a:t>
            </a:r>
            <a:endParaRPr lang="pt-PT" sz="2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[Caracterização_e_Indicadores201314.xlsx]Diplomados_grau_sexo!$C$2</c:f>
              <c:strCache>
                <c:ptCount val="1"/>
                <c:pt idx="0">
                  <c:v>Diplomados por Grau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0DA-4C86-87AA-E99B94AA823E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0DA-4C86-87AA-E99B94AA823E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0DA-4C86-87AA-E99B94AA823E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[Caracterização_e_Indicadores201314.xlsx]Diplomados_grau_sexo!$B$3:$B$5</c:f>
              <c:strCache>
                <c:ptCount val="3"/>
                <c:pt idx="0">
                  <c:v>1.º Ciclo</c:v>
                </c:pt>
                <c:pt idx="1">
                  <c:v>Mestrado Integrado</c:v>
                </c:pt>
                <c:pt idx="2">
                  <c:v>2.º Ciclo</c:v>
                </c:pt>
              </c:strCache>
            </c:strRef>
          </c:cat>
          <c:val>
            <c:numRef>
              <c:f>[Caracterização_e_Indicadores201314.xlsx]Diplomados_grau_sexo!$C$3:$C$5</c:f>
              <c:numCache>
                <c:formatCode>General</c:formatCode>
                <c:ptCount val="3"/>
                <c:pt idx="0">
                  <c:v>244</c:v>
                </c:pt>
                <c:pt idx="1">
                  <c:v>37</c:v>
                </c:pt>
                <c:pt idx="2">
                  <c:v>138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D0DA-4C86-87AA-E99B94AA823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Taxa de emprego na área de formação, por situação face ao emprego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TEAF_Res!$D$19</c:f>
              <c:strCache>
                <c:ptCount val="1"/>
                <c:pt idx="0">
                  <c:v>Sim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TEAF_Res!$B$20:$B$24</c:f>
              <c:strCache>
                <c:ptCount val="5"/>
                <c:pt idx="0">
                  <c:v>Bolseiro (P. ex., bolsas para prosseguimento de estudos ou de investigação) (64 respostas)</c:v>
                </c:pt>
                <c:pt idx="1">
                  <c:v>Estagiário (Estágio remunerado) (23 respostas)</c:v>
                </c:pt>
                <c:pt idx="2">
                  <c:v>Trabalhador por conta própria com funcionários a cargo (Empresário) (2 respostas)</c:v>
                </c:pt>
                <c:pt idx="3">
                  <c:v>Trabalhador por conta própria sem funcionários a cargo (Trabalhador independente/Profissional liberal/Recibos verdes) (12 respostas)</c:v>
                </c:pt>
                <c:pt idx="4">
                  <c:v>Trabalhador por conta de outrem (175 respostas)</c:v>
                </c:pt>
              </c:strCache>
            </c:strRef>
          </c:cat>
          <c:val>
            <c:numRef>
              <c:f>TEAF_Res!$D$20:$D$24</c:f>
              <c:numCache>
                <c:formatCode>0.0%</c:formatCode>
                <c:ptCount val="5"/>
                <c:pt idx="0">
                  <c:v>0.921875</c:v>
                </c:pt>
                <c:pt idx="1">
                  <c:v>0.86956521739130432</c:v>
                </c:pt>
                <c:pt idx="2">
                  <c:v>0.5</c:v>
                </c:pt>
                <c:pt idx="3">
                  <c:v>0.41666666666666669</c:v>
                </c:pt>
                <c:pt idx="4">
                  <c:v>0.72571428571428576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E3F-4FA8-B37A-C9F0A352D5C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07563080"/>
        <c:axId val="408203808"/>
        <c:extLst xmlns:c16r2="http://schemas.microsoft.com/office/drawing/2015/06/chart"/>
      </c:barChart>
      <c:catAx>
        <c:axId val="4075630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08203808"/>
        <c:crosses val="autoZero"/>
        <c:auto val="1"/>
        <c:lblAlgn val="ctr"/>
        <c:lblOffset val="100"/>
        <c:noMultiLvlLbl val="0"/>
      </c:catAx>
      <c:valAx>
        <c:axId val="408203808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07563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Internacionalização dos trabalhadores,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[Caracterização_e_Indicadores201314.xlsx]Internacionalização2!$K$8</c:f>
              <c:strCache>
                <c:ptCount val="1"/>
                <c:pt idx="0">
                  <c:v>Estrangeiro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6611295681063086E-2"/>
                  <c:y val="4.1203640753696999E-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0541-4D8D-AE20-C674EFFABCDE}"/>
                </c:ext>
                <c:ext xmlns:c15="http://schemas.microsoft.com/office/drawing/2012/chart" uri="{CE6537A1-D6FC-4f65-9D91-7224C49458BB}"/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[Caracterização_e_Indicadores201314.xlsx]Internacionalização2!$J$9:$J$12</c:f>
              <c:strCache>
                <c:ptCount val="4"/>
                <c:pt idx="0">
                  <c:v>FCUL (253 respostas)</c:v>
                </c:pt>
                <c:pt idx="1">
                  <c:v>1.º Ciclo (115 respostas)</c:v>
                </c:pt>
                <c:pt idx="2">
                  <c:v>Mestrado Integrado (31 respostas)</c:v>
                </c:pt>
                <c:pt idx="3">
                  <c:v>2.º Ciclo (107 respostas)</c:v>
                </c:pt>
              </c:strCache>
            </c:strRef>
          </c:cat>
          <c:val>
            <c:numRef>
              <c:f>[Caracterização_e_Indicadores201314.xlsx]Internacionalização2!$K$9:$K$12</c:f>
              <c:numCache>
                <c:formatCode>0.00%</c:formatCode>
                <c:ptCount val="4"/>
                <c:pt idx="0">
                  <c:v>0.13043478260869565</c:v>
                </c:pt>
                <c:pt idx="1">
                  <c:v>4.3478260869565216E-2</c:v>
                </c:pt>
                <c:pt idx="2">
                  <c:v>0.16129032258064516</c:v>
                </c:pt>
                <c:pt idx="3">
                  <c:v>0.21495327102803738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541-4D8D-AE20-C674EFFABCDE}"/>
            </c:ext>
          </c:extLst>
        </c:ser>
        <c:ser>
          <c:idx val="1"/>
          <c:order val="1"/>
          <c:tx>
            <c:strRef>
              <c:f>[Caracterização_e_Indicadores201314.xlsx]Internacionalização2!$L$8</c:f>
              <c:strCache>
                <c:ptCount val="1"/>
                <c:pt idx="0">
                  <c:v>Portugal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[Caracterização_e_Indicadores201314.xlsx]Internacionalização2!$J$9:$J$12</c:f>
              <c:strCache>
                <c:ptCount val="4"/>
                <c:pt idx="0">
                  <c:v>FCUL (253 respostas)</c:v>
                </c:pt>
                <c:pt idx="1">
                  <c:v>1.º Ciclo (115 respostas)</c:v>
                </c:pt>
                <c:pt idx="2">
                  <c:v>Mestrado Integrado (31 respostas)</c:v>
                </c:pt>
                <c:pt idx="3">
                  <c:v>2.º Ciclo (107 respostas)</c:v>
                </c:pt>
              </c:strCache>
            </c:strRef>
          </c:cat>
          <c:val>
            <c:numRef>
              <c:f>[Caracterização_e_Indicadores201314.xlsx]Internacionalização2!$L$9:$L$12</c:f>
              <c:numCache>
                <c:formatCode>0.00%</c:formatCode>
                <c:ptCount val="4"/>
                <c:pt idx="0">
                  <c:v>0.86956521739130432</c:v>
                </c:pt>
                <c:pt idx="1">
                  <c:v>0.95652173913043481</c:v>
                </c:pt>
                <c:pt idx="2">
                  <c:v>0.83870967741935487</c:v>
                </c:pt>
                <c:pt idx="3">
                  <c:v>0.78504672897196259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541-4D8D-AE20-C674EFFABCD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08203024"/>
        <c:axId val="408197536"/>
      </c:barChart>
      <c:catAx>
        <c:axId val="408203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08197536"/>
        <c:crosses val="autoZero"/>
        <c:auto val="1"/>
        <c:lblAlgn val="ctr"/>
        <c:lblOffset val="100"/>
        <c:noMultiLvlLbl val="0"/>
      </c:catAx>
      <c:valAx>
        <c:axId val="408197536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4082030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Internacionalização dos trabalhadores, por situação face ao emprego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Internacionalização2!$K$35</c:f>
              <c:strCache>
                <c:ptCount val="1"/>
                <c:pt idx="0">
                  <c:v>Estrangeiro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C37A-40ED-A25A-DD7971AC5671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Internacionalização2!$J$36:$J$40</c:f>
              <c:strCache>
                <c:ptCount val="5"/>
                <c:pt idx="0">
                  <c:v>Trabalhador por conta de outrem (162 respostas)</c:v>
                </c:pt>
                <c:pt idx="1">
                  <c:v>Trabalhador por conta própria sem funcionários a cargo (Trabalhador independente/Profissional liberal/Recibos verdes) (11 respostas)</c:v>
                </c:pt>
                <c:pt idx="2">
                  <c:v>Trabalhador por conta própria com funcionários a cargo (Empresário) (2 respostas)</c:v>
                </c:pt>
                <c:pt idx="3">
                  <c:v>Estagiário (Estágio remunerado) (23 respostas)</c:v>
                </c:pt>
                <c:pt idx="4">
                  <c:v>Bolseiro (P. ex., bolsas para prosseguimento de estudos ou de investigação) (55 respostas)</c:v>
                </c:pt>
              </c:strCache>
            </c:strRef>
          </c:cat>
          <c:val>
            <c:numRef>
              <c:f>Internacionalização2!$K$36:$K$40</c:f>
              <c:numCache>
                <c:formatCode>0.0%</c:formatCode>
                <c:ptCount val="5"/>
                <c:pt idx="0">
                  <c:v>0.1111111111111111</c:v>
                </c:pt>
                <c:pt idx="1">
                  <c:v>9.0909090909090912E-2</c:v>
                </c:pt>
                <c:pt idx="2">
                  <c:v>0</c:v>
                </c:pt>
                <c:pt idx="3">
                  <c:v>8.6956521739130432E-2</c:v>
                </c:pt>
                <c:pt idx="4">
                  <c:v>0.21818181818181817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37A-40ED-A25A-DD7971AC5671}"/>
            </c:ext>
          </c:extLst>
        </c:ser>
        <c:ser>
          <c:idx val="1"/>
          <c:order val="1"/>
          <c:tx>
            <c:strRef>
              <c:f>Internacionalização2!$L$35</c:f>
              <c:strCache>
                <c:ptCount val="1"/>
                <c:pt idx="0">
                  <c:v>Portugal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Internacionalização2!$J$36:$J$40</c:f>
              <c:strCache>
                <c:ptCount val="5"/>
                <c:pt idx="0">
                  <c:v>Trabalhador por conta de outrem (162 respostas)</c:v>
                </c:pt>
                <c:pt idx="1">
                  <c:v>Trabalhador por conta própria sem funcionários a cargo (Trabalhador independente/Profissional liberal/Recibos verdes) (11 respostas)</c:v>
                </c:pt>
                <c:pt idx="2">
                  <c:v>Trabalhador por conta própria com funcionários a cargo (Empresário) (2 respostas)</c:v>
                </c:pt>
                <c:pt idx="3">
                  <c:v>Estagiário (Estágio remunerado) (23 respostas)</c:v>
                </c:pt>
                <c:pt idx="4">
                  <c:v>Bolseiro (P. ex., bolsas para prosseguimento de estudos ou de investigação) (55 respostas)</c:v>
                </c:pt>
              </c:strCache>
            </c:strRef>
          </c:cat>
          <c:val>
            <c:numRef>
              <c:f>Internacionalização2!$L$36:$L$40</c:f>
              <c:numCache>
                <c:formatCode>0.0%</c:formatCode>
                <c:ptCount val="5"/>
                <c:pt idx="0">
                  <c:v>0.88888888888888884</c:v>
                </c:pt>
                <c:pt idx="1">
                  <c:v>0.90909090909090906</c:v>
                </c:pt>
                <c:pt idx="2">
                  <c:v>1</c:v>
                </c:pt>
                <c:pt idx="3">
                  <c:v>0.91304347826086951</c:v>
                </c:pt>
                <c:pt idx="4">
                  <c:v>0.78181818181818186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37A-40ED-A25A-DD7971AC567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08201064"/>
        <c:axId val="408200280"/>
      </c:barChart>
      <c:catAx>
        <c:axId val="40820106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08200280"/>
        <c:crosses val="autoZero"/>
        <c:auto val="1"/>
        <c:lblAlgn val="ctr"/>
        <c:lblOffset val="100"/>
        <c:noMultiLvlLbl val="0"/>
      </c:catAx>
      <c:valAx>
        <c:axId val="408200280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08201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[Caracterização_e_Indicadores201314.xlsx]Opinião_FCUL!$C$19</c:f>
              <c:strCache>
                <c:ptCount val="1"/>
                <c:pt idx="0">
                  <c:v>Excelente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5662-45F4-95AB-DA9BC10A05E2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[Caracterização_e_Indicadores201314.xlsx]Opinião_FCUL!$B$20:$B$23</c:f>
              <c:strCache>
                <c:ptCount val="4"/>
                <c:pt idx="0">
                  <c:v>FCUL (413 respostas)</c:v>
                </c:pt>
                <c:pt idx="1">
                  <c:v>1.º Ciclo (241 respostas)</c:v>
                </c:pt>
                <c:pt idx="2">
                  <c:v>Mestrado Integrado (36 respostas)</c:v>
                </c:pt>
                <c:pt idx="3">
                  <c:v>2.º Ciclo (136 respostas)</c:v>
                </c:pt>
              </c:strCache>
            </c:strRef>
          </c:cat>
          <c:val>
            <c:numRef>
              <c:f>[Caracterização_e_Indicadores201314.xlsx]Opinião_FCUL!$C$20:$C$23</c:f>
              <c:numCache>
                <c:formatCode>0.0%</c:formatCode>
                <c:ptCount val="4"/>
                <c:pt idx="0">
                  <c:v>4.8426150121065374E-2</c:v>
                </c:pt>
                <c:pt idx="1">
                  <c:v>4.1493775933609957E-2</c:v>
                </c:pt>
                <c:pt idx="2">
                  <c:v>0</c:v>
                </c:pt>
                <c:pt idx="3">
                  <c:v>7.3529411764705885E-2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662-45F4-95AB-DA9BC10A05E2}"/>
            </c:ext>
          </c:extLst>
        </c:ser>
        <c:ser>
          <c:idx val="1"/>
          <c:order val="1"/>
          <c:tx>
            <c:strRef>
              <c:f>[Caracterização_e_Indicadores201314.xlsx]Opinião_FCUL!$D$19</c:f>
              <c:strCache>
                <c:ptCount val="1"/>
                <c:pt idx="0">
                  <c:v>Muito boa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[Caracterização_e_Indicadores201314.xlsx]Opinião_FCUL!$B$20:$B$23</c:f>
              <c:strCache>
                <c:ptCount val="4"/>
                <c:pt idx="0">
                  <c:v>FCUL (413 respostas)</c:v>
                </c:pt>
                <c:pt idx="1">
                  <c:v>1.º Ciclo (241 respostas)</c:v>
                </c:pt>
                <c:pt idx="2">
                  <c:v>Mestrado Integrado (36 respostas)</c:v>
                </c:pt>
                <c:pt idx="3">
                  <c:v>2.º Ciclo (136 respostas)</c:v>
                </c:pt>
              </c:strCache>
            </c:strRef>
          </c:cat>
          <c:val>
            <c:numRef>
              <c:f>[Caracterização_e_Indicadores201314.xlsx]Opinião_FCUL!$D$20:$D$23</c:f>
              <c:numCache>
                <c:formatCode>0.0%</c:formatCode>
                <c:ptCount val="4"/>
                <c:pt idx="0">
                  <c:v>0.36561743341404357</c:v>
                </c:pt>
                <c:pt idx="1">
                  <c:v>0.34854771784232363</c:v>
                </c:pt>
                <c:pt idx="2">
                  <c:v>0.3611111111111111</c:v>
                </c:pt>
                <c:pt idx="3">
                  <c:v>0.39705882352941174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662-45F4-95AB-DA9BC10A05E2}"/>
            </c:ext>
          </c:extLst>
        </c:ser>
        <c:ser>
          <c:idx val="2"/>
          <c:order val="2"/>
          <c:tx>
            <c:strRef>
              <c:f>[Caracterização_e_Indicadores201314.xlsx]Opinião_FCUL!$E$19</c:f>
              <c:strCache>
                <c:ptCount val="1"/>
                <c:pt idx="0">
                  <c:v>Boa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[Caracterização_e_Indicadores201314.xlsx]Opinião_FCUL!$B$20:$B$23</c:f>
              <c:strCache>
                <c:ptCount val="4"/>
                <c:pt idx="0">
                  <c:v>FCUL (413 respostas)</c:v>
                </c:pt>
                <c:pt idx="1">
                  <c:v>1.º Ciclo (241 respostas)</c:v>
                </c:pt>
                <c:pt idx="2">
                  <c:v>Mestrado Integrado (36 respostas)</c:v>
                </c:pt>
                <c:pt idx="3">
                  <c:v>2.º Ciclo (136 respostas)</c:v>
                </c:pt>
              </c:strCache>
            </c:strRef>
          </c:cat>
          <c:val>
            <c:numRef>
              <c:f>[Caracterização_e_Indicadores201314.xlsx]Opinião_FCUL!$E$20:$E$23</c:f>
              <c:numCache>
                <c:formatCode>0.0%</c:formatCode>
                <c:ptCount val="4"/>
                <c:pt idx="0">
                  <c:v>0.44794188861985473</c:v>
                </c:pt>
                <c:pt idx="1">
                  <c:v>0.43568464730290457</c:v>
                </c:pt>
                <c:pt idx="2">
                  <c:v>0.55555555555555558</c:v>
                </c:pt>
                <c:pt idx="3">
                  <c:v>0.44117647058823528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5662-45F4-95AB-DA9BC10A05E2}"/>
            </c:ext>
          </c:extLst>
        </c:ser>
        <c:ser>
          <c:idx val="3"/>
          <c:order val="3"/>
          <c:tx>
            <c:strRef>
              <c:f>[Caracterização_e_Indicadores201314.xlsx]Opinião_FCUL!$F$19</c:f>
              <c:strCache>
                <c:ptCount val="1"/>
                <c:pt idx="0">
                  <c:v>Suficiente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-8.305647840531713E-3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5662-45F4-95AB-DA9BC10A05E2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[Caracterização_e_Indicadores201314.xlsx]Opinião_FCUL!$B$20:$B$23</c:f>
              <c:strCache>
                <c:ptCount val="4"/>
                <c:pt idx="0">
                  <c:v>FCUL (413 respostas)</c:v>
                </c:pt>
                <c:pt idx="1">
                  <c:v>1.º Ciclo (241 respostas)</c:v>
                </c:pt>
                <c:pt idx="2">
                  <c:v>Mestrado Integrado (36 respostas)</c:v>
                </c:pt>
                <c:pt idx="3">
                  <c:v>2.º Ciclo (136 respostas)</c:v>
                </c:pt>
              </c:strCache>
            </c:strRef>
          </c:cat>
          <c:val>
            <c:numRef>
              <c:f>[Caracterização_e_Indicadores201314.xlsx]Opinião_FCUL!$F$20:$F$23</c:f>
              <c:numCache>
                <c:formatCode>0.0%</c:formatCode>
                <c:ptCount val="4"/>
                <c:pt idx="0">
                  <c:v>0.11622276029055691</c:v>
                </c:pt>
                <c:pt idx="1">
                  <c:v>0.14522821576763487</c:v>
                </c:pt>
                <c:pt idx="2">
                  <c:v>8.3333333333333329E-2</c:v>
                </c:pt>
                <c:pt idx="3">
                  <c:v>7.3529411764705885E-2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5662-45F4-95AB-DA9BC10A05E2}"/>
            </c:ext>
          </c:extLst>
        </c:ser>
        <c:ser>
          <c:idx val="4"/>
          <c:order val="4"/>
          <c:tx>
            <c:strRef>
              <c:f>[Caracterização_e_Indicadores201314.xlsx]Opinião_FCUL!$G$19</c:f>
              <c:strCache>
                <c:ptCount val="1"/>
                <c:pt idx="0">
                  <c:v>Medíocre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5662-45F4-95AB-DA9BC10A05E2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[Caracterização_e_Indicadores201314.xlsx]Opinião_FCUL!$B$20:$B$23</c:f>
              <c:strCache>
                <c:ptCount val="4"/>
                <c:pt idx="0">
                  <c:v>FCUL (413 respostas)</c:v>
                </c:pt>
                <c:pt idx="1">
                  <c:v>1.º Ciclo (241 respostas)</c:v>
                </c:pt>
                <c:pt idx="2">
                  <c:v>Mestrado Integrado (36 respostas)</c:v>
                </c:pt>
                <c:pt idx="3">
                  <c:v>2.º Ciclo (136 respostas)</c:v>
                </c:pt>
              </c:strCache>
            </c:strRef>
          </c:cat>
          <c:val>
            <c:numRef>
              <c:f>[Caracterização_e_Indicadores201314.xlsx]Opinião_FCUL!$G$20:$G$23</c:f>
              <c:numCache>
                <c:formatCode>0.0%</c:formatCode>
                <c:ptCount val="4"/>
                <c:pt idx="0">
                  <c:v>2.1791767554479417E-2</c:v>
                </c:pt>
                <c:pt idx="1">
                  <c:v>2.9045643153526972E-2</c:v>
                </c:pt>
                <c:pt idx="2">
                  <c:v>0</c:v>
                </c:pt>
                <c:pt idx="3">
                  <c:v>1.4705882352941176E-2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5662-45F4-95AB-DA9BC10A05E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08196752"/>
        <c:axId val="408197144"/>
      </c:barChart>
      <c:catAx>
        <c:axId val="40819675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08197144"/>
        <c:crosses val="autoZero"/>
        <c:auto val="1"/>
        <c:lblAlgn val="ctr"/>
        <c:lblOffset val="100"/>
        <c:noMultiLvlLbl val="0"/>
      </c:catAx>
      <c:valAx>
        <c:axId val="408197144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08196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bg1"/>
          </a:solidFill>
        </a:defRPr>
      </a:pPr>
      <a:endParaRPr lang="pt-PT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[Caracterização_e_Indicadores201314.xlsx]Opinião_FCUL!$C$51</c:f>
              <c:strCache>
                <c:ptCount val="1"/>
                <c:pt idx="0">
                  <c:v>Totalmente adequada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[Caracterização_e_Indicadores201314.xlsx]Opinião_FCUL!$B$52:$B$55</c:f>
              <c:strCache>
                <c:ptCount val="4"/>
                <c:pt idx="0">
                  <c:v>FCUL (390 respostas)</c:v>
                </c:pt>
                <c:pt idx="1">
                  <c:v>1.º Ciclo (223 respostas)</c:v>
                </c:pt>
                <c:pt idx="2">
                  <c:v>Mestrado Integrado (36 respostas)</c:v>
                </c:pt>
                <c:pt idx="3">
                  <c:v>2.º Ciclo (131 respostas)</c:v>
                </c:pt>
              </c:strCache>
            </c:strRef>
          </c:cat>
          <c:val>
            <c:numRef>
              <c:f>[Caracterização_e_Indicadores201314.xlsx]Opinião_FCUL!$C$52:$C$55</c:f>
              <c:numCache>
                <c:formatCode>0.0%</c:formatCode>
                <c:ptCount val="4"/>
                <c:pt idx="0">
                  <c:v>6.4102564102564097E-2</c:v>
                </c:pt>
                <c:pt idx="1">
                  <c:v>4.4843049327354258E-2</c:v>
                </c:pt>
                <c:pt idx="2">
                  <c:v>5.5555555555555552E-2</c:v>
                </c:pt>
                <c:pt idx="3">
                  <c:v>9.9236641221374045E-2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E1C-440E-B054-73D693ECA76C}"/>
            </c:ext>
          </c:extLst>
        </c:ser>
        <c:ser>
          <c:idx val="1"/>
          <c:order val="1"/>
          <c:tx>
            <c:strRef>
              <c:f>[Caracterização_e_Indicadores201314.xlsx]Opinião_FCUL!$D$51</c:f>
              <c:strCache>
                <c:ptCount val="1"/>
                <c:pt idx="0">
                  <c:v>Muito adequada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[Caracterização_e_Indicadores201314.xlsx]Opinião_FCUL!$B$52:$B$55</c:f>
              <c:strCache>
                <c:ptCount val="4"/>
                <c:pt idx="0">
                  <c:v>FCUL (390 respostas)</c:v>
                </c:pt>
                <c:pt idx="1">
                  <c:v>1.º Ciclo (223 respostas)</c:v>
                </c:pt>
                <c:pt idx="2">
                  <c:v>Mestrado Integrado (36 respostas)</c:v>
                </c:pt>
                <c:pt idx="3">
                  <c:v>2.º Ciclo (131 respostas)</c:v>
                </c:pt>
              </c:strCache>
            </c:strRef>
          </c:cat>
          <c:val>
            <c:numRef>
              <c:f>[Caracterização_e_Indicadores201314.xlsx]Opinião_FCUL!$D$52:$D$55</c:f>
              <c:numCache>
                <c:formatCode>0.0%</c:formatCode>
                <c:ptCount val="4"/>
                <c:pt idx="0">
                  <c:v>0.2846153846153846</c:v>
                </c:pt>
                <c:pt idx="1">
                  <c:v>0.27802690582959644</c:v>
                </c:pt>
                <c:pt idx="2">
                  <c:v>0.33333333333333331</c:v>
                </c:pt>
                <c:pt idx="3">
                  <c:v>0.28244274809160308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E1C-440E-B054-73D693ECA76C}"/>
            </c:ext>
          </c:extLst>
        </c:ser>
        <c:ser>
          <c:idx val="2"/>
          <c:order val="2"/>
          <c:tx>
            <c:strRef>
              <c:f>[Caracterização_e_Indicadores201314.xlsx]Opinião_FCUL!$E$51</c:f>
              <c:strCache>
                <c:ptCount val="1"/>
                <c:pt idx="0">
                  <c:v>Razoavelmente adequada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[Caracterização_e_Indicadores201314.xlsx]Opinião_FCUL!$B$52:$B$55</c:f>
              <c:strCache>
                <c:ptCount val="4"/>
                <c:pt idx="0">
                  <c:v>FCUL (390 respostas)</c:v>
                </c:pt>
                <c:pt idx="1">
                  <c:v>1.º Ciclo (223 respostas)</c:v>
                </c:pt>
                <c:pt idx="2">
                  <c:v>Mestrado Integrado (36 respostas)</c:v>
                </c:pt>
                <c:pt idx="3">
                  <c:v>2.º Ciclo (131 respostas)</c:v>
                </c:pt>
              </c:strCache>
            </c:strRef>
          </c:cat>
          <c:val>
            <c:numRef>
              <c:f>[Caracterização_e_Indicadores201314.xlsx]Opinião_FCUL!$E$52:$E$55</c:f>
              <c:numCache>
                <c:formatCode>0.0%</c:formatCode>
                <c:ptCount val="4"/>
                <c:pt idx="0">
                  <c:v>0.51282051282051277</c:v>
                </c:pt>
                <c:pt idx="1">
                  <c:v>0.50224215246636772</c:v>
                </c:pt>
                <c:pt idx="2">
                  <c:v>0.47222222222222221</c:v>
                </c:pt>
                <c:pt idx="3">
                  <c:v>0.5419847328244275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E1C-440E-B054-73D693ECA76C}"/>
            </c:ext>
          </c:extLst>
        </c:ser>
        <c:ser>
          <c:idx val="3"/>
          <c:order val="3"/>
          <c:tx>
            <c:strRef>
              <c:f>[Caracterização_e_Indicadores201314.xlsx]Opinião_FCUL!$F$51</c:f>
              <c:strCache>
                <c:ptCount val="1"/>
                <c:pt idx="0">
                  <c:v>Pouco adequada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-1.4534883720930232E-2"/>
                  <c:y val="4.6317739694302918E-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E1C-440E-B054-73D693ECA76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[Caracterização_e_Indicadores201314.xlsx]Opinião_FCUL!$B$52:$B$55</c:f>
              <c:strCache>
                <c:ptCount val="4"/>
                <c:pt idx="0">
                  <c:v>FCUL (390 respostas)</c:v>
                </c:pt>
                <c:pt idx="1">
                  <c:v>1.º Ciclo (223 respostas)</c:v>
                </c:pt>
                <c:pt idx="2">
                  <c:v>Mestrado Integrado (36 respostas)</c:v>
                </c:pt>
                <c:pt idx="3">
                  <c:v>2.º Ciclo (131 respostas)</c:v>
                </c:pt>
              </c:strCache>
            </c:strRef>
          </c:cat>
          <c:val>
            <c:numRef>
              <c:f>[Caracterização_e_Indicadores201314.xlsx]Opinião_FCUL!$F$52:$F$55</c:f>
              <c:numCache>
                <c:formatCode>0.0%</c:formatCode>
                <c:ptCount val="4"/>
                <c:pt idx="0">
                  <c:v>0.12820512820512819</c:v>
                </c:pt>
                <c:pt idx="1">
                  <c:v>0.16591928251121077</c:v>
                </c:pt>
                <c:pt idx="2">
                  <c:v>0.1111111111111111</c:v>
                </c:pt>
                <c:pt idx="3">
                  <c:v>6.8702290076335881E-2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E1C-440E-B054-73D693ECA76C}"/>
            </c:ext>
          </c:extLst>
        </c:ser>
        <c:ser>
          <c:idx val="4"/>
          <c:order val="4"/>
          <c:tx>
            <c:strRef>
              <c:f>[Caracterização_e_Indicadores201314.xlsx]Opinião_FCUL!$G$51</c:f>
              <c:strCache>
                <c:ptCount val="1"/>
                <c:pt idx="0">
                  <c:v>Inadequada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1528239202659328E-3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8E1C-440E-B054-73D693ECA76C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8.3056478405315621E-3"/>
                  <c:y val="5.3920945728084675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8E1C-440E-B054-73D693ECA76C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6.2292358803986711E-3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8E1C-440E-B054-73D693ECA76C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4.152823920265781E-3"/>
                  <c:y val="4.6317739694302918E-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8E1C-440E-B054-73D693ECA76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[Caracterização_e_Indicadores201314.xlsx]Opinião_FCUL!$B$52:$B$55</c:f>
              <c:strCache>
                <c:ptCount val="4"/>
                <c:pt idx="0">
                  <c:v>FCUL (390 respostas)</c:v>
                </c:pt>
                <c:pt idx="1">
                  <c:v>1.º Ciclo (223 respostas)</c:v>
                </c:pt>
                <c:pt idx="2">
                  <c:v>Mestrado Integrado (36 respostas)</c:v>
                </c:pt>
                <c:pt idx="3">
                  <c:v>2.º Ciclo (131 respostas)</c:v>
                </c:pt>
              </c:strCache>
            </c:strRef>
          </c:cat>
          <c:val>
            <c:numRef>
              <c:f>[Caracterização_e_Indicadores201314.xlsx]Opinião_FCUL!$G$52:$G$55</c:f>
              <c:numCache>
                <c:formatCode>0.0%</c:formatCode>
                <c:ptCount val="4"/>
                <c:pt idx="0">
                  <c:v>1.0256410256410256E-2</c:v>
                </c:pt>
                <c:pt idx="1">
                  <c:v>8.9686098654708519E-3</c:v>
                </c:pt>
                <c:pt idx="2">
                  <c:v>2.7777777777777776E-2</c:v>
                </c:pt>
                <c:pt idx="3">
                  <c:v>7.6335877862595417E-3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8E1C-440E-B054-73D693ECA76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08199888"/>
        <c:axId val="408202240"/>
      </c:barChart>
      <c:catAx>
        <c:axId val="40819988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08202240"/>
        <c:crosses val="autoZero"/>
        <c:auto val="1"/>
        <c:lblAlgn val="ctr"/>
        <c:lblOffset val="100"/>
        <c:noMultiLvlLbl val="0"/>
      </c:catAx>
      <c:valAx>
        <c:axId val="408202240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08199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bg1"/>
          </a:solidFill>
        </a:defRPr>
      </a:pPr>
      <a:endParaRPr lang="pt-PT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[Caracterização_e_Indicadores201314.xlsx]Opinião_FCUL!$C$84</c:f>
              <c:strCache>
                <c:ptCount val="1"/>
                <c:pt idx="0">
                  <c:v>Totalmente satisfeito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[Caracterização_e_Indicadores201314.xlsx]Opinião_FCUL!$B$85:$B$88</c:f>
              <c:strCache>
                <c:ptCount val="4"/>
                <c:pt idx="0">
                  <c:v>FCUL (397 respostas)</c:v>
                </c:pt>
                <c:pt idx="1">
                  <c:v>1.º Ciclo (227 respostas)</c:v>
                </c:pt>
                <c:pt idx="2">
                  <c:v>Mestrado Integrado (36 respostas)</c:v>
                </c:pt>
                <c:pt idx="3">
                  <c:v>2.º Ciclo (134 respostas)</c:v>
                </c:pt>
              </c:strCache>
            </c:strRef>
          </c:cat>
          <c:val>
            <c:numRef>
              <c:f>[Caracterização_e_Indicadores201314.xlsx]Opinião_FCUL!$C$85:$C$88</c:f>
              <c:numCache>
                <c:formatCode>0.0%</c:formatCode>
                <c:ptCount val="4"/>
                <c:pt idx="0">
                  <c:v>5.0377833753148617E-2</c:v>
                </c:pt>
                <c:pt idx="1">
                  <c:v>3.5242290748898682E-2</c:v>
                </c:pt>
                <c:pt idx="2">
                  <c:v>5.5555555555555552E-2</c:v>
                </c:pt>
                <c:pt idx="3">
                  <c:v>7.4626865671641784E-2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C45-4694-A653-B64235C4CC6A}"/>
            </c:ext>
          </c:extLst>
        </c:ser>
        <c:ser>
          <c:idx val="1"/>
          <c:order val="1"/>
          <c:tx>
            <c:strRef>
              <c:f>[Caracterização_e_Indicadores201314.xlsx]Opinião_FCUL!$D$84</c:f>
              <c:strCache>
                <c:ptCount val="1"/>
                <c:pt idx="0">
                  <c:v>Muito satisfeito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[Caracterização_e_Indicadores201314.xlsx]Opinião_FCUL!$B$85:$B$88</c:f>
              <c:strCache>
                <c:ptCount val="4"/>
                <c:pt idx="0">
                  <c:v>FCUL (397 respostas)</c:v>
                </c:pt>
                <c:pt idx="1">
                  <c:v>1.º Ciclo (227 respostas)</c:v>
                </c:pt>
                <c:pt idx="2">
                  <c:v>Mestrado Integrado (36 respostas)</c:v>
                </c:pt>
                <c:pt idx="3">
                  <c:v>2.º Ciclo (134 respostas)</c:v>
                </c:pt>
              </c:strCache>
            </c:strRef>
          </c:cat>
          <c:val>
            <c:numRef>
              <c:f>[Caracterização_e_Indicadores201314.xlsx]Opinião_FCUL!$D$85:$D$88</c:f>
              <c:numCache>
                <c:formatCode>0.0%</c:formatCode>
                <c:ptCount val="4"/>
                <c:pt idx="0">
                  <c:v>0.37279596977329976</c:v>
                </c:pt>
                <c:pt idx="1">
                  <c:v>0.32158590308370044</c:v>
                </c:pt>
                <c:pt idx="2">
                  <c:v>0.47222222222222221</c:v>
                </c:pt>
                <c:pt idx="3">
                  <c:v>0.43283582089552236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C45-4694-A653-B64235C4CC6A}"/>
            </c:ext>
          </c:extLst>
        </c:ser>
        <c:ser>
          <c:idx val="2"/>
          <c:order val="2"/>
          <c:tx>
            <c:strRef>
              <c:f>[Caracterização_e_Indicadores201314.xlsx]Opinião_FCUL!$E$84</c:f>
              <c:strCache>
                <c:ptCount val="1"/>
                <c:pt idx="0">
                  <c:v>Razoavelmente satisfeito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[Caracterização_e_Indicadores201314.xlsx]Opinião_FCUL!$B$85:$B$88</c:f>
              <c:strCache>
                <c:ptCount val="4"/>
                <c:pt idx="0">
                  <c:v>FCUL (397 respostas)</c:v>
                </c:pt>
                <c:pt idx="1">
                  <c:v>1.º Ciclo (227 respostas)</c:v>
                </c:pt>
                <c:pt idx="2">
                  <c:v>Mestrado Integrado (36 respostas)</c:v>
                </c:pt>
                <c:pt idx="3">
                  <c:v>2.º Ciclo (134 respostas)</c:v>
                </c:pt>
              </c:strCache>
            </c:strRef>
          </c:cat>
          <c:val>
            <c:numRef>
              <c:f>[Caracterização_e_Indicadores201314.xlsx]Opinião_FCUL!$E$85:$E$88</c:f>
              <c:numCache>
                <c:formatCode>0.0%</c:formatCode>
                <c:ptCount val="4"/>
                <c:pt idx="0">
                  <c:v>0.45088161209068012</c:v>
                </c:pt>
                <c:pt idx="1">
                  <c:v>0.4933920704845815</c:v>
                </c:pt>
                <c:pt idx="2">
                  <c:v>0.44444444444444442</c:v>
                </c:pt>
                <c:pt idx="3">
                  <c:v>0.38059701492537312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C45-4694-A653-B64235C4CC6A}"/>
            </c:ext>
          </c:extLst>
        </c:ser>
        <c:ser>
          <c:idx val="3"/>
          <c:order val="3"/>
          <c:tx>
            <c:strRef>
              <c:f>[Caracterização_e_Indicadores201314.xlsx]Opinião_FCUL!$F$84</c:f>
              <c:strCache>
                <c:ptCount val="1"/>
                <c:pt idx="0">
                  <c:v>Insatisfeito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5C45-4694-A653-B64235C4CC6A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[Caracterização_e_Indicadores201314.xlsx]Opinião_FCUL!$B$85:$B$88</c:f>
              <c:strCache>
                <c:ptCount val="4"/>
                <c:pt idx="0">
                  <c:v>FCUL (397 respostas)</c:v>
                </c:pt>
                <c:pt idx="1">
                  <c:v>1.º Ciclo (227 respostas)</c:v>
                </c:pt>
                <c:pt idx="2">
                  <c:v>Mestrado Integrado (36 respostas)</c:v>
                </c:pt>
                <c:pt idx="3">
                  <c:v>2.º Ciclo (134 respostas)</c:v>
                </c:pt>
              </c:strCache>
            </c:strRef>
          </c:cat>
          <c:val>
            <c:numRef>
              <c:f>[Caracterização_e_Indicadores201314.xlsx]Opinião_FCUL!$F$85:$F$88</c:f>
              <c:numCache>
                <c:formatCode>0.0%</c:formatCode>
                <c:ptCount val="4"/>
                <c:pt idx="0">
                  <c:v>9.06801007556675E-2</c:v>
                </c:pt>
                <c:pt idx="1">
                  <c:v>0.11894273127753303</c:v>
                </c:pt>
                <c:pt idx="2">
                  <c:v>0</c:v>
                </c:pt>
                <c:pt idx="3">
                  <c:v>6.7164179104477612E-2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C45-4694-A653-B64235C4CC6A}"/>
            </c:ext>
          </c:extLst>
        </c:ser>
        <c:ser>
          <c:idx val="4"/>
          <c:order val="4"/>
          <c:tx>
            <c:strRef>
              <c:f>[Caracterização_e_Indicadores201314.xlsx]Opinião_FCUL!$G$84</c:f>
              <c:strCache>
                <c:ptCount val="1"/>
                <c:pt idx="0">
                  <c:v>Muito Insatisfeito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[Caracterização_e_Indicadores201314.xlsx]Opinião_FCUL!$B$85:$B$88</c:f>
              <c:strCache>
                <c:ptCount val="4"/>
                <c:pt idx="0">
                  <c:v>FCUL (397 respostas)</c:v>
                </c:pt>
                <c:pt idx="1">
                  <c:v>1.º Ciclo (227 respostas)</c:v>
                </c:pt>
                <c:pt idx="2">
                  <c:v>Mestrado Integrado (36 respostas)</c:v>
                </c:pt>
                <c:pt idx="3">
                  <c:v>2.º Ciclo (134 respostas)</c:v>
                </c:pt>
              </c:strCache>
            </c:strRef>
          </c:cat>
          <c:val>
            <c:numRef>
              <c:f>[Caracterização_e_Indicadores201314.xlsx]Opinião_FCUL!$G$85:$G$88</c:f>
              <c:numCache>
                <c:formatCode>0.0%</c:formatCode>
                <c:ptCount val="4"/>
                <c:pt idx="0">
                  <c:v>3.5264483627204031E-2</c:v>
                </c:pt>
                <c:pt idx="1">
                  <c:v>3.0837004405286344E-2</c:v>
                </c:pt>
                <c:pt idx="2">
                  <c:v>2.7777777777777776E-2</c:v>
                </c:pt>
                <c:pt idx="3">
                  <c:v>4.4776119402985072E-2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5C45-4694-A653-B64235C4CC6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08198712"/>
        <c:axId val="408199104"/>
      </c:barChart>
      <c:catAx>
        <c:axId val="40819871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08199104"/>
        <c:crosses val="autoZero"/>
        <c:auto val="1"/>
        <c:lblAlgn val="ctr"/>
        <c:lblOffset val="100"/>
        <c:noMultiLvlLbl val="0"/>
      </c:catAx>
      <c:valAx>
        <c:axId val="408199104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08198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bg1"/>
          </a:solidFill>
        </a:defRPr>
      </a:pPr>
      <a:endParaRPr lang="pt-PT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Remuneração</a:t>
            </a:r>
            <a:r>
              <a:rPr lang="en-US" dirty="0"/>
              <a:t> </a:t>
            </a:r>
            <a:r>
              <a:rPr lang="en-US" dirty="0" err="1"/>
              <a:t>média</a:t>
            </a:r>
            <a:r>
              <a:rPr lang="en-US" dirty="0"/>
              <a:t> mensal </a:t>
            </a:r>
            <a:r>
              <a:rPr lang="en-US" dirty="0" err="1"/>
              <a:t>bruta</a:t>
            </a:r>
            <a:r>
              <a:rPr lang="en-US" dirty="0"/>
              <a:t> (base) e </a:t>
            </a:r>
            <a:r>
              <a:rPr lang="en-US" dirty="0" err="1"/>
              <a:t>Emprego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área</a:t>
            </a:r>
            <a:r>
              <a:rPr lang="en-US" dirty="0"/>
              <a:t> de </a:t>
            </a:r>
            <a:r>
              <a:rPr lang="en-US" dirty="0" err="1"/>
              <a:t>formação</a:t>
            </a:r>
            <a:endParaRPr lang="pt-P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C35-4AEE-BCBB-FF435EAF19E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[Caracterização_e_Indicadores201314.xlsx]Salário_AF!$C$4:$D$4</c:f>
              <c:strCache>
                <c:ptCount val="2"/>
                <c:pt idx="0">
                  <c:v>Sim (164 respostas)</c:v>
                </c:pt>
                <c:pt idx="1">
                  <c:v>Não (49 respostas)</c:v>
                </c:pt>
              </c:strCache>
            </c:strRef>
          </c:cat>
          <c:val>
            <c:numRef>
              <c:f>[Caracterização_e_Indicadores201314.xlsx]Salário_AF!$C$8:$D$8</c:f>
              <c:numCache>
                <c:formatCode>#\ ##0.0\ "€"</c:formatCode>
                <c:ptCount val="2"/>
                <c:pt idx="0">
                  <c:v>1294.8292682926829</c:v>
                </c:pt>
                <c:pt idx="1">
                  <c:v>771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C35-4AEE-BCBB-FF435EAF19E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08202632"/>
        <c:axId val="408201848"/>
      </c:barChart>
      <c:catAx>
        <c:axId val="4082026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08201848"/>
        <c:crosses val="autoZero"/>
        <c:auto val="1"/>
        <c:lblAlgn val="ctr"/>
        <c:lblOffset val="100"/>
        <c:noMultiLvlLbl val="0"/>
      </c:catAx>
      <c:valAx>
        <c:axId val="408201848"/>
        <c:scaling>
          <c:orientation val="minMax"/>
          <c:max val="1300"/>
          <c:min val="0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\ &quot;€&quot;" sourceLinked="1"/>
        <c:majorTickMark val="none"/>
        <c:minorTickMark val="none"/>
        <c:tickLblPos val="nextTo"/>
        <c:crossAx val="4082026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Remuneração</a:t>
            </a:r>
            <a:r>
              <a:rPr lang="en-US" dirty="0"/>
              <a:t> </a:t>
            </a:r>
            <a:r>
              <a:rPr lang="en-US" dirty="0" err="1"/>
              <a:t>média</a:t>
            </a:r>
            <a:r>
              <a:rPr lang="en-US" dirty="0"/>
              <a:t> mensal </a:t>
            </a:r>
            <a:r>
              <a:rPr lang="en-US" dirty="0" err="1"/>
              <a:t>bruta</a:t>
            </a:r>
            <a:r>
              <a:rPr lang="en-US" dirty="0"/>
              <a:t> (base) </a:t>
            </a:r>
            <a:r>
              <a:rPr lang="pt-PT" dirty="0"/>
              <a:t>e</a:t>
            </a:r>
            <a:r>
              <a:rPr lang="pt-PT" baseline="0" dirty="0"/>
              <a:t> </a:t>
            </a:r>
            <a:r>
              <a:rPr lang="en-US" dirty="0" err="1"/>
              <a:t>Emprego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área</a:t>
            </a:r>
            <a:r>
              <a:rPr lang="en-US" dirty="0"/>
              <a:t> de </a:t>
            </a:r>
            <a:r>
              <a:rPr lang="en-US" dirty="0" err="1"/>
              <a:t>formação</a:t>
            </a:r>
            <a:r>
              <a:rPr lang="en-US" dirty="0"/>
              <a:t>,</a:t>
            </a:r>
            <a:r>
              <a:rPr lang="pt-PT" baseline="0" dirty="0"/>
              <a:t> </a:t>
            </a:r>
            <a:r>
              <a:rPr lang="en-US" dirty="0"/>
              <a:t>por </a:t>
            </a:r>
            <a:r>
              <a:rPr lang="en-US" dirty="0" err="1"/>
              <a:t>grau</a:t>
            </a:r>
            <a:endParaRPr lang="pt-P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[Caracterização_e_Indicadores201314.xlsx]Salário_AF!$C$4</c:f>
              <c:strCache>
                <c:ptCount val="1"/>
                <c:pt idx="0">
                  <c:v>Sim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[Caracterização_e_Indicadores201314.xlsx]Salário_AF!$B$5:$B$7</c:f>
              <c:strCache>
                <c:ptCount val="3"/>
                <c:pt idx="0">
                  <c:v>1.º Ciclo (95 respostas)</c:v>
                </c:pt>
                <c:pt idx="1">
                  <c:v>Mestrado Integrado (29 respostas)</c:v>
                </c:pt>
                <c:pt idx="2">
                  <c:v>2.º Ciclo (89 respostas)</c:v>
                </c:pt>
              </c:strCache>
            </c:strRef>
          </c:cat>
          <c:val>
            <c:numRef>
              <c:f>[Caracterização_e_Indicadores201314.xlsx]Salário_AF!$C$5:$C$7</c:f>
              <c:numCache>
                <c:formatCode>#\ ##0.0\ "€"</c:formatCode>
                <c:ptCount val="3"/>
                <c:pt idx="0">
                  <c:v>1142.5492957746478</c:v>
                </c:pt>
                <c:pt idx="1">
                  <c:v>1344.2</c:v>
                </c:pt>
                <c:pt idx="2">
                  <c:v>1435.6764705882354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4B1-4461-9C26-8D3BC0E9C044}"/>
            </c:ext>
          </c:extLst>
        </c:ser>
        <c:ser>
          <c:idx val="1"/>
          <c:order val="1"/>
          <c:tx>
            <c:strRef>
              <c:f>[Caracterização_e_Indicadores201314.xlsx]Salário_AF!$D$4</c:f>
              <c:strCache>
                <c:ptCount val="1"/>
                <c:pt idx="0">
                  <c:v>Não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[Caracterização_e_Indicadores201314.xlsx]Salário_AF!$B$5:$B$7</c:f>
              <c:strCache>
                <c:ptCount val="3"/>
                <c:pt idx="0">
                  <c:v>1.º Ciclo (95 respostas)</c:v>
                </c:pt>
                <c:pt idx="1">
                  <c:v>Mestrado Integrado (29 respostas)</c:v>
                </c:pt>
                <c:pt idx="2">
                  <c:v>2.º Ciclo (89 respostas)</c:v>
                </c:pt>
              </c:strCache>
            </c:strRef>
          </c:cat>
          <c:val>
            <c:numRef>
              <c:f>[Caracterização_e_Indicadores201314.xlsx]Salário_AF!$D$5:$D$7</c:f>
              <c:numCache>
                <c:formatCode>#\ ##0.0\ "€"</c:formatCode>
                <c:ptCount val="3"/>
                <c:pt idx="0">
                  <c:v>661.86956521739125</c:v>
                </c:pt>
                <c:pt idx="1">
                  <c:v>1210</c:v>
                </c:pt>
                <c:pt idx="2">
                  <c:v>806.90476190476193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4B1-4461-9C26-8D3BC0E9C04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09198552"/>
        <c:axId val="409199336"/>
      </c:barChart>
      <c:catAx>
        <c:axId val="40919855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09199336"/>
        <c:crosses val="autoZero"/>
        <c:auto val="1"/>
        <c:lblAlgn val="ctr"/>
        <c:lblOffset val="100"/>
        <c:noMultiLvlLbl val="0"/>
      </c:catAx>
      <c:valAx>
        <c:axId val="409199336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\ &quot;€&quot;" sourceLinked="1"/>
        <c:majorTickMark val="none"/>
        <c:minorTickMark val="none"/>
        <c:tickLblPos val="nextTo"/>
        <c:crossAx val="409198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Remuneração</a:t>
            </a:r>
            <a:r>
              <a:rPr lang="en-US" dirty="0"/>
              <a:t> </a:t>
            </a:r>
            <a:r>
              <a:rPr lang="en-US" dirty="0" err="1"/>
              <a:t>média</a:t>
            </a:r>
            <a:r>
              <a:rPr lang="en-US" dirty="0"/>
              <a:t> mensal </a:t>
            </a:r>
            <a:r>
              <a:rPr lang="en-US" dirty="0" err="1"/>
              <a:t>bruta</a:t>
            </a:r>
            <a:r>
              <a:rPr lang="en-US" dirty="0"/>
              <a:t> (base) e</a:t>
            </a:r>
            <a:r>
              <a:rPr lang="pt-PT" baseline="0" dirty="0"/>
              <a:t> </a:t>
            </a:r>
            <a:r>
              <a:rPr lang="en-US" dirty="0" err="1"/>
              <a:t>Internacionalização</a:t>
            </a:r>
            <a:endParaRPr lang="pt-P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F0C-47CC-9055-02DF9D48D7D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F0C-47CC-9055-02DF9D48D7D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[Caracterização_e_Indicadores201314.xlsx]Salário_Internac!$D$3:$E$3</c:f>
              <c:strCache>
                <c:ptCount val="2"/>
                <c:pt idx="0">
                  <c:v>Estrangeiro (27 respostas)</c:v>
                </c:pt>
                <c:pt idx="1">
                  <c:v>Portugal (181 respostas)</c:v>
                </c:pt>
              </c:strCache>
            </c:strRef>
          </c:cat>
          <c:val>
            <c:numRef>
              <c:f>[Caracterização_e_Indicadores201314.xlsx]Salário_Internac!$D$7:$E$7</c:f>
              <c:numCache>
                <c:formatCode>#\ ##0.0\ "€"</c:formatCode>
                <c:ptCount val="2"/>
                <c:pt idx="0">
                  <c:v>2450</c:v>
                </c:pt>
                <c:pt idx="1">
                  <c:v>982.92817679558016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F0C-47CC-9055-02DF9D48D7D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09202472"/>
        <c:axId val="409200120"/>
      </c:barChart>
      <c:catAx>
        <c:axId val="4092024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09200120"/>
        <c:crosses val="autoZero"/>
        <c:auto val="1"/>
        <c:lblAlgn val="ctr"/>
        <c:lblOffset val="100"/>
        <c:noMultiLvlLbl val="0"/>
      </c:catAx>
      <c:valAx>
        <c:axId val="409200120"/>
        <c:scaling>
          <c:orientation val="minMax"/>
          <c:max val="250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\ &quot;€&quot;" sourceLinked="1"/>
        <c:majorTickMark val="out"/>
        <c:minorTickMark val="none"/>
        <c:tickLblPos val="nextTo"/>
        <c:crossAx val="409202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Remuneração</a:t>
            </a:r>
            <a:r>
              <a:rPr lang="en-US" dirty="0"/>
              <a:t> </a:t>
            </a:r>
            <a:r>
              <a:rPr lang="en-US" dirty="0" err="1"/>
              <a:t>média</a:t>
            </a:r>
            <a:r>
              <a:rPr lang="en-US" dirty="0"/>
              <a:t> mensal </a:t>
            </a:r>
            <a:r>
              <a:rPr lang="en-US" dirty="0" err="1"/>
              <a:t>bruta</a:t>
            </a:r>
            <a:r>
              <a:rPr lang="en-US" dirty="0"/>
              <a:t> (base) e</a:t>
            </a:r>
            <a:r>
              <a:rPr lang="pt-PT" baseline="0" dirty="0"/>
              <a:t> </a:t>
            </a:r>
            <a:r>
              <a:rPr lang="en-US" dirty="0" err="1"/>
              <a:t>Internacionalização</a:t>
            </a:r>
            <a:r>
              <a:rPr lang="en-US" dirty="0"/>
              <a:t>,</a:t>
            </a:r>
            <a:r>
              <a:rPr lang="en-US" baseline="0" dirty="0"/>
              <a:t> </a:t>
            </a:r>
            <a:r>
              <a:rPr lang="en-US" dirty="0"/>
              <a:t>por </a:t>
            </a:r>
            <a:r>
              <a:rPr lang="en-US" dirty="0" err="1"/>
              <a:t>grau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1"/>
          <c:order val="0"/>
          <c:tx>
            <c:strRef>
              <c:f>[Caracterização_e_Indicadores201314.xlsx]Salário_Internac!$E$3</c:f>
              <c:strCache>
                <c:ptCount val="1"/>
                <c:pt idx="0">
                  <c:v>Portugal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[Caracterização_e_Indicadores201314.xlsx]Salário_Internac!$C$4:$C$6</c:f>
              <c:strCache>
                <c:ptCount val="3"/>
                <c:pt idx="0">
                  <c:v>1.º Ciclo (93 respostas)</c:v>
                </c:pt>
                <c:pt idx="1">
                  <c:v>Mestrado Integrado (27 respostas)</c:v>
                </c:pt>
                <c:pt idx="2">
                  <c:v>2.º Ciclo (88 respostas)</c:v>
                </c:pt>
              </c:strCache>
            </c:strRef>
          </c:cat>
          <c:val>
            <c:numRef>
              <c:f>[Caracterização_e_Indicadores201314.xlsx]Salário_Internac!$E$4:$E$6</c:f>
              <c:numCache>
                <c:formatCode>#\ ##0.0\ "€"</c:formatCode>
                <c:ptCount val="3"/>
                <c:pt idx="0">
                  <c:v>982.31818181818187</c:v>
                </c:pt>
                <c:pt idx="1">
                  <c:v>1040.6818181818182</c:v>
                </c:pt>
                <c:pt idx="2">
                  <c:v>965.78873239436621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809-493B-8AC9-818E872EAE27}"/>
            </c:ext>
          </c:extLst>
        </c:ser>
        <c:ser>
          <c:idx val="0"/>
          <c:order val="1"/>
          <c:tx>
            <c:strRef>
              <c:f>[Caracterização_e_Indicadores201314.xlsx]Salário_Internac!$D$3</c:f>
              <c:strCache>
                <c:ptCount val="1"/>
                <c:pt idx="0">
                  <c:v>Estrangeiro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[Caracterização_e_Indicadores201314.xlsx]Salário_Internac!$C$4:$C$6</c:f>
              <c:strCache>
                <c:ptCount val="3"/>
                <c:pt idx="0">
                  <c:v>1.º Ciclo (93 respostas)</c:v>
                </c:pt>
                <c:pt idx="1">
                  <c:v>Mestrado Integrado (27 respostas)</c:v>
                </c:pt>
                <c:pt idx="2">
                  <c:v>2.º Ciclo (88 respostas)</c:v>
                </c:pt>
              </c:strCache>
            </c:strRef>
          </c:cat>
          <c:val>
            <c:numRef>
              <c:f>[Caracterização_e_Indicadores201314.xlsx]Salário_Internac!$D$4:$D$6</c:f>
              <c:numCache>
                <c:formatCode>#\ ##0.0\ "€"</c:formatCode>
                <c:ptCount val="3"/>
                <c:pt idx="0">
                  <c:v>1810</c:v>
                </c:pt>
                <c:pt idx="1">
                  <c:v>2540</c:v>
                </c:pt>
                <c:pt idx="2">
                  <c:v>2611.7647058823532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809-493B-8AC9-818E872EAE2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09198944"/>
        <c:axId val="409202864"/>
      </c:barChart>
      <c:catAx>
        <c:axId val="40919894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09202864"/>
        <c:crosses val="autoZero"/>
        <c:auto val="1"/>
        <c:lblAlgn val="ctr"/>
        <c:lblOffset val="100"/>
        <c:noMultiLvlLbl val="0"/>
      </c:catAx>
      <c:valAx>
        <c:axId val="409202864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\ &quot;€&quot;" sourceLinked="1"/>
        <c:majorTickMark val="none"/>
        <c:minorTickMark val="none"/>
        <c:tickLblPos val="nextTo"/>
        <c:crossAx val="409198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Distribuição dos diplomados,</a:t>
            </a:r>
            <a:r>
              <a:rPr lang="en-US" sz="2400"/>
              <a:t> por sexo e grau</a:t>
            </a:r>
            <a:endParaRPr lang="pt-PT" sz="2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[Caracterização_e_Indicadores201314.xlsx]Diplomados_grau_sexo!$C$33</c:f>
              <c:strCache>
                <c:ptCount val="1"/>
                <c:pt idx="0">
                  <c:v>Feminino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[Caracterização_e_Indicadores201314.xlsx]Diplomados_grau_sexo!$B$34:$B$36</c:f>
              <c:strCache>
                <c:ptCount val="3"/>
                <c:pt idx="0">
                  <c:v>1.º Ciclo (244 respostas)</c:v>
                </c:pt>
                <c:pt idx="1">
                  <c:v>Mestrado Integrado (37 respostas)</c:v>
                </c:pt>
                <c:pt idx="2">
                  <c:v>2.º Ciclo (138 respostas)</c:v>
                </c:pt>
              </c:strCache>
            </c:strRef>
          </c:cat>
          <c:val>
            <c:numRef>
              <c:f>[Caracterização_e_Indicadores201314.xlsx]Diplomados_grau_sexo!$C$34:$C$36</c:f>
              <c:numCache>
                <c:formatCode>0.0%</c:formatCode>
                <c:ptCount val="3"/>
                <c:pt idx="0">
                  <c:v>0.56557377049180324</c:v>
                </c:pt>
                <c:pt idx="1">
                  <c:v>0.43243243243243246</c:v>
                </c:pt>
                <c:pt idx="2">
                  <c:v>0.55797101449275366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CE3-4FA4-B66F-FA4935D630B4}"/>
            </c:ext>
          </c:extLst>
        </c:ser>
        <c:ser>
          <c:idx val="1"/>
          <c:order val="1"/>
          <c:tx>
            <c:strRef>
              <c:f>[Caracterização_e_Indicadores201314.xlsx]Diplomados_grau_sexo!$D$33</c:f>
              <c:strCache>
                <c:ptCount val="1"/>
                <c:pt idx="0">
                  <c:v>Masculino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[Caracterização_e_Indicadores201314.xlsx]Diplomados_grau_sexo!$B$34:$B$36</c:f>
              <c:strCache>
                <c:ptCount val="3"/>
                <c:pt idx="0">
                  <c:v>1.º Ciclo (244 respostas)</c:v>
                </c:pt>
                <c:pt idx="1">
                  <c:v>Mestrado Integrado (37 respostas)</c:v>
                </c:pt>
                <c:pt idx="2">
                  <c:v>2.º Ciclo (138 respostas)</c:v>
                </c:pt>
              </c:strCache>
            </c:strRef>
          </c:cat>
          <c:val>
            <c:numRef>
              <c:f>[Caracterização_e_Indicadores201314.xlsx]Diplomados_grau_sexo!$D$34:$D$36</c:f>
              <c:numCache>
                <c:formatCode>0.0%</c:formatCode>
                <c:ptCount val="3"/>
                <c:pt idx="0">
                  <c:v>0.4344262295081967</c:v>
                </c:pt>
                <c:pt idx="1">
                  <c:v>0.56756756756756754</c:v>
                </c:pt>
                <c:pt idx="2">
                  <c:v>0.4420289855072464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CE3-4FA4-B66F-FA4935D630B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272672512"/>
        <c:axId val="272674472"/>
      </c:barChart>
      <c:catAx>
        <c:axId val="27267251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72674472"/>
        <c:crosses val="autoZero"/>
        <c:auto val="1"/>
        <c:lblAlgn val="ctr"/>
        <c:lblOffset val="100"/>
        <c:noMultiLvlLbl val="0"/>
      </c:catAx>
      <c:valAx>
        <c:axId val="272674472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272672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Internacionalização</a:t>
            </a:r>
            <a:r>
              <a:rPr lang="en-US" dirty="0"/>
              <a:t> e</a:t>
            </a:r>
            <a:r>
              <a:rPr lang="pt-PT" baseline="0" dirty="0"/>
              <a:t> </a:t>
            </a:r>
            <a:r>
              <a:rPr lang="en-US" dirty="0" err="1"/>
              <a:t>Emprego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área</a:t>
            </a:r>
            <a:r>
              <a:rPr lang="en-US" dirty="0"/>
              <a:t> de </a:t>
            </a:r>
            <a:r>
              <a:rPr lang="en-US" dirty="0" err="1"/>
              <a:t>formação</a:t>
            </a:r>
            <a:endParaRPr lang="pt-P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DD3-46E1-9879-343C7D328AD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DD3-46E1-9879-343C7D328AD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[Caracterização_e_Indicadores201314.xlsx]Internac_AF!$C$16:$D$16</c:f>
              <c:strCache>
                <c:ptCount val="2"/>
                <c:pt idx="0">
                  <c:v>Estrangeiro (33 respostas)</c:v>
                </c:pt>
                <c:pt idx="1">
                  <c:v>Portugal (220 respostas)</c:v>
                </c:pt>
              </c:strCache>
            </c:strRef>
          </c:cat>
          <c:val>
            <c:numRef>
              <c:f>[Caracterização_e_Indicadores201314.xlsx]Internac_AF!$C$17:$D$17</c:f>
              <c:numCache>
                <c:formatCode>0.0%</c:formatCode>
                <c:ptCount val="2"/>
                <c:pt idx="0">
                  <c:v>0.96969696969696972</c:v>
                </c:pt>
                <c:pt idx="1">
                  <c:v>0.74090909090909096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DD3-46E1-9879-343C7D328AD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09201296"/>
        <c:axId val="409204432"/>
      </c:barChart>
      <c:catAx>
        <c:axId val="4092012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09204432"/>
        <c:crosses val="autoZero"/>
        <c:auto val="1"/>
        <c:lblAlgn val="ctr"/>
        <c:lblOffset val="100"/>
        <c:noMultiLvlLbl val="0"/>
      </c:catAx>
      <c:valAx>
        <c:axId val="409204432"/>
        <c:scaling>
          <c:orientation val="minMax"/>
          <c:max val="1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out"/>
        <c:minorTickMark val="none"/>
        <c:tickLblPos val="nextTo"/>
        <c:crossAx val="409201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Internacionalização</a:t>
            </a:r>
            <a:r>
              <a:rPr lang="pt-PT" baseline="0" dirty="0"/>
              <a:t> </a:t>
            </a:r>
            <a:r>
              <a:rPr lang="en-US" dirty="0"/>
              <a:t>e</a:t>
            </a:r>
            <a:r>
              <a:rPr lang="pt-PT" baseline="0" dirty="0"/>
              <a:t> </a:t>
            </a:r>
            <a:r>
              <a:rPr lang="en-US" dirty="0" err="1"/>
              <a:t>Emprego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área</a:t>
            </a:r>
            <a:r>
              <a:rPr lang="en-US" dirty="0"/>
              <a:t> de </a:t>
            </a:r>
            <a:r>
              <a:rPr lang="en-US" dirty="0" err="1"/>
              <a:t>formação</a:t>
            </a:r>
            <a:r>
              <a:rPr lang="en-US" dirty="0"/>
              <a:t>,</a:t>
            </a:r>
            <a:r>
              <a:rPr lang="en-US" baseline="0" dirty="0"/>
              <a:t> </a:t>
            </a:r>
            <a:r>
              <a:rPr lang="en-US" dirty="0"/>
              <a:t>por </a:t>
            </a:r>
            <a:r>
              <a:rPr lang="en-US" dirty="0" err="1"/>
              <a:t>grau</a:t>
            </a:r>
            <a:endParaRPr lang="pt-P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1"/>
          <c:order val="0"/>
          <c:tx>
            <c:strRef>
              <c:f>[Caracterização_e_Indicadores201314.xlsx]Internac_AF!$J$10</c:f>
              <c:strCache>
                <c:ptCount val="1"/>
                <c:pt idx="0">
                  <c:v>Portugal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[Caracterização_e_Indicadores201314.xlsx]Internac_AF!$H$11:$H$13</c:f>
              <c:strCache>
                <c:ptCount val="3"/>
                <c:pt idx="0">
                  <c:v>1.º Ciclo (115 respostas)</c:v>
                </c:pt>
                <c:pt idx="1">
                  <c:v>Mestrado Integrado (31 respostas)</c:v>
                </c:pt>
                <c:pt idx="2">
                  <c:v>2.º Ciclo (107 respostas)</c:v>
                </c:pt>
              </c:strCache>
            </c:strRef>
          </c:cat>
          <c:val>
            <c:numRef>
              <c:f>[Caracterização_e_Indicadores201314.xlsx]Internac_AF!$J$11:$J$13</c:f>
              <c:numCache>
                <c:formatCode>0.0%</c:formatCode>
                <c:ptCount val="3"/>
                <c:pt idx="0">
                  <c:v>0.74545454545454548</c:v>
                </c:pt>
                <c:pt idx="1">
                  <c:v>0.76923076923076927</c:v>
                </c:pt>
                <c:pt idx="2">
                  <c:v>0.72619047619047616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074-4619-9EDA-25BF644A2EFA}"/>
            </c:ext>
          </c:extLst>
        </c:ser>
        <c:ser>
          <c:idx val="0"/>
          <c:order val="1"/>
          <c:tx>
            <c:strRef>
              <c:f>[Caracterização_e_Indicadores201314.xlsx]Internac_AF!$I$10</c:f>
              <c:strCache>
                <c:ptCount val="1"/>
                <c:pt idx="0">
                  <c:v>Estrangeiro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[Caracterização_e_Indicadores201314.xlsx]Internac_AF!$H$11:$H$13</c:f>
              <c:strCache>
                <c:ptCount val="3"/>
                <c:pt idx="0">
                  <c:v>1.º Ciclo (115 respostas)</c:v>
                </c:pt>
                <c:pt idx="1">
                  <c:v>Mestrado Integrado (31 respostas)</c:v>
                </c:pt>
                <c:pt idx="2">
                  <c:v>2.º Ciclo (107 respostas)</c:v>
                </c:pt>
              </c:strCache>
            </c:strRef>
          </c:cat>
          <c:val>
            <c:numRef>
              <c:f>[Caracterização_e_Indicadores201314.xlsx]Internac_AF!$I$11:$I$13</c:f>
              <c:numCache>
                <c:formatCode>0.0%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0.95652173913043481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074-4619-9EDA-25BF644A2EF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09201688"/>
        <c:axId val="409203256"/>
      </c:barChart>
      <c:catAx>
        <c:axId val="40920168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09203256"/>
        <c:crosses val="autoZero"/>
        <c:auto val="1"/>
        <c:lblAlgn val="ctr"/>
        <c:lblOffset val="100"/>
        <c:noMultiLvlLbl val="0"/>
      </c:catAx>
      <c:valAx>
        <c:axId val="409203256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out"/>
        <c:minorTickMark val="none"/>
        <c:tickLblPos val="nextTo"/>
        <c:crossAx val="409201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Média da Idade de conclusão do curso,</a:t>
            </a:r>
            <a:r>
              <a:rPr lang="pt-PT" sz="2400"/>
              <a:t> </a:t>
            </a:r>
            <a:r>
              <a:rPr lang="en-US" sz="2400"/>
              <a:t>por grau</a:t>
            </a:r>
            <a:endParaRPr lang="pt-PT" sz="2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[Caracterização_e_Indicadores201314.xlsx]Diplomados_grau_sexo!$C$40</c:f>
              <c:strCache>
                <c:ptCount val="1"/>
                <c:pt idx="0">
                  <c:v>Média de Idade de Saída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2F8-454C-8ED2-FB56D6A1F10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2F8-454C-8ED2-FB56D6A1F10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2F8-454C-8ED2-FB56D6A1F104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22F8-454C-8ED2-FB56D6A1F104}"/>
              </c:ext>
            </c:extLst>
          </c:dPt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[Caracterização_e_Indicadores201314.xlsx]Diplomados_grau_sexo!$B$41:$B$44</c:f>
              <c:strCache>
                <c:ptCount val="4"/>
                <c:pt idx="0">
                  <c:v>2.º Ciclo (138 respostas)</c:v>
                </c:pt>
                <c:pt idx="1">
                  <c:v>Mestrado Integrado (37 respostas)</c:v>
                </c:pt>
                <c:pt idx="2">
                  <c:v>1.º Ciclo (221 respostas)</c:v>
                </c:pt>
                <c:pt idx="3">
                  <c:v>FCUL (396 respostas)</c:v>
                </c:pt>
              </c:strCache>
            </c:strRef>
          </c:cat>
          <c:val>
            <c:numRef>
              <c:f>[Caracterização_e_Indicadores201314.xlsx]Diplomados_grau_sexo!$C$41:$C$44</c:f>
              <c:numCache>
                <c:formatCode>0.0</c:formatCode>
                <c:ptCount val="4"/>
                <c:pt idx="0">
                  <c:v>25.826086956521738</c:v>
                </c:pt>
                <c:pt idx="1">
                  <c:v>24.675675675675677</c:v>
                </c:pt>
                <c:pt idx="2">
                  <c:v>23.20814479638009</c:v>
                </c:pt>
                <c:pt idx="3">
                  <c:v>24.257575757575758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22F8-454C-8ED2-FB56D6A1F1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272676824"/>
        <c:axId val="272674864"/>
      </c:barChart>
      <c:catAx>
        <c:axId val="2726768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72674864"/>
        <c:crosses val="autoZero"/>
        <c:auto val="1"/>
        <c:lblAlgn val="ctr"/>
        <c:lblOffset val="100"/>
        <c:noMultiLvlLbl val="0"/>
      </c:catAx>
      <c:valAx>
        <c:axId val="272674864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crossAx val="272676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Situação face ao emprego (n=419)</a:t>
            </a:r>
          </a:p>
        </c:rich>
      </c:tx>
      <c:layout>
        <c:manualLayout>
          <c:xMode val="edge"/>
          <c:yMode val="edge"/>
          <c:x val="0.37053986998507377"/>
          <c:y val="2.084123768725934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>
        <c:manualLayout>
          <c:layoutTarget val="inner"/>
          <c:xMode val="edge"/>
          <c:yMode val="edge"/>
          <c:x val="7.853945999626652E-2"/>
          <c:y val="0.18127429563180786"/>
          <c:w val="0.45339763125539539"/>
          <c:h val="0.7311444808725881"/>
        </c:manualLayout>
      </c:layout>
      <c:doughnutChart>
        <c:varyColors val="1"/>
        <c:ser>
          <c:idx val="0"/>
          <c:order val="0"/>
          <c:tx>
            <c:strRef>
              <c:f>Situação_face_ao_emprego_TE!$C$2</c:f>
              <c:strCache>
                <c:ptCount val="1"/>
                <c:pt idx="0">
                  <c:v>Situação Face ao Emprego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D55-4F00-8DA2-149E029F392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D55-4F00-8DA2-149E029F392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D55-4F00-8DA2-149E029F392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D55-4F00-8DA2-149E029F392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DD55-4F00-8DA2-149E029F392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DD55-4F00-8DA2-149E029F392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DD55-4F00-8DA2-149E029F3923}"/>
              </c:ext>
            </c:extLst>
          </c:dPt>
          <c:dLbls>
            <c:dLbl>
              <c:idx val="1"/>
              <c:layout>
                <c:manualLayout>
                  <c:x val="1.2458471760797342E-2"/>
                  <c:y val="3.3484011384563868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DD55-4F00-8DA2-149E029F3923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6.2292358803986711E-3"/>
                  <c:y val="-3.3484011384563868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DD55-4F00-8DA2-149E029F3923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0764119601328142E-3"/>
                  <c:y val="2.678720910765109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DD55-4F00-8DA2-149E029F3923}"/>
                </c:ext>
                <c:ext xmlns:c15="http://schemas.microsoft.com/office/drawing/2012/chart" uri="{CE6537A1-D6FC-4f65-9D91-7224C49458BB}"/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Situação_face_ao_emprego_TE!$B$3:$B$9</c:f>
              <c:strCache>
                <c:ptCount val="7"/>
                <c:pt idx="0">
                  <c:v>Trabalhador por conta de outrem</c:v>
                </c:pt>
                <c:pt idx="1">
                  <c:v>Trabalhador por conta própria sem funcionários a cargo (Trabalhador independente/Profissional liberal/Recibos verdes)</c:v>
                </c:pt>
                <c:pt idx="2">
                  <c:v>Trabalhador por conta própria com funcionários a cargo (Empresário)</c:v>
                </c:pt>
                <c:pt idx="3">
                  <c:v>Estagiário (Estágio remunerado)</c:v>
                </c:pt>
                <c:pt idx="4">
                  <c:v>Bolseiro (P. ex., bolsas para prosseguimento de estudos ou de investigação)</c:v>
                </c:pt>
                <c:pt idx="5">
                  <c:v>Diplomado sem atividade profissional remunerada</c:v>
                </c:pt>
                <c:pt idx="6">
                  <c:v>Estudante que não procura emprego</c:v>
                </c:pt>
              </c:strCache>
            </c:strRef>
          </c:cat>
          <c:val>
            <c:numRef>
              <c:f>Situação_face_ao_emprego_TE!$C$3:$C$9</c:f>
              <c:numCache>
                <c:formatCode>General</c:formatCode>
                <c:ptCount val="7"/>
                <c:pt idx="0">
                  <c:v>175</c:v>
                </c:pt>
                <c:pt idx="1">
                  <c:v>12</c:v>
                </c:pt>
                <c:pt idx="2">
                  <c:v>2</c:v>
                </c:pt>
                <c:pt idx="3">
                  <c:v>23</c:v>
                </c:pt>
                <c:pt idx="4">
                  <c:v>64</c:v>
                </c:pt>
                <c:pt idx="5">
                  <c:v>91</c:v>
                </c:pt>
                <c:pt idx="6">
                  <c:v>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DD55-4F00-8DA2-149E029F392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9930295560022203"/>
          <c:y val="0.13490286998612336"/>
          <c:w val="0.49884599916727185"/>
          <c:h val="0.8650971428250551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PT" sz="2400">
                <a:solidFill>
                  <a:schemeClr val="tx1"/>
                </a:solidFill>
              </a:rPr>
              <a:t>Situação face ao emprego,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Situação_face_ao_emprego_TE!$L$2</c:f>
              <c:strCache>
                <c:ptCount val="1"/>
                <c:pt idx="0">
                  <c:v>Trabalhador por conta de outrem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Situação_face_ao_emprego_TE!$K$3:$K$5</c:f>
              <c:strCache>
                <c:ptCount val="3"/>
                <c:pt idx="0">
                  <c:v>1.º Ciclo (244 respostas)</c:v>
                </c:pt>
                <c:pt idx="1">
                  <c:v>Mestrado Integrado (37 respostas)</c:v>
                </c:pt>
                <c:pt idx="2">
                  <c:v>2.º Ciclo (138 respostas)</c:v>
                </c:pt>
              </c:strCache>
            </c:strRef>
          </c:cat>
          <c:val>
            <c:numRef>
              <c:f>Situação_face_ao_emprego_TE!$L$3:$L$5</c:f>
              <c:numCache>
                <c:formatCode>0.0%</c:formatCode>
                <c:ptCount val="3"/>
                <c:pt idx="0">
                  <c:v>0.35245901639344263</c:v>
                </c:pt>
                <c:pt idx="1">
                  <c:v>0.56756756756756754</c:v>
                </c:pt>
                <c:pt idx="2">
                  <c:v>0.49275362318840582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B5D-4103-A113-132FF7921DBE}"/>
            </c:ext>
          </c:extLst>
        </c:ser>
        <c:ser>
          <c:idx val="1"/>
          <c:order val="1"/>
          <c:tx>
            <c:strRef>
              <c:f>Situação_face_ao_emprego_TE!$M$2</c:f>
              <c:strCache>
                <c:ptCount val="1"/>
                <c:pt idx="0">
                  <c:v>Trabalhador por conta própria sem funcionários a cargo (Trabalhador independente/Profissional liberal/Recibos verdes)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5.040689786354424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D-4103-A113-132FF7921DBE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D-4103-A113-132FF7921DBE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0474145602500072E-3"/>
                  <c:y val="5.699621087148272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D-4103-A113-132FF7921DBE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Situação_face_ao_emprego_TE!$K$3:$K$5</c:f>
              <c:strCache>
                <c:ptCount val="3"/>
                <c:pt idx="0">
                  <c:v>1.º Ciclo (244 respostas)</c:v>
                </c:pt>
                <c:pt idx="1">
                  <c:v>Mestrado Integrado (37 respostas)</c:v>
                </c:pt>
                <c:pt idx="2">
                  <c:v>2.º Ciclo (138 respostas)</c:v>
                </c:pt>
              </c:strCache>
            </c:strRef>
          </c:cat>
          <c:val>
            <c:numRef>
              <c:f>Situação_face_ao_emprego_TE!$M$3:$M$5</c:f>
              <c:numCache>
                <c:formatCode>0.0%</c:formatCode>
                <c:ptCount val="3"/>
                <c:pt idx="0">
                  <c:v>3.2786885245901641E-2</c:v>
                </c:pt>
                <c:pt idx="1">
                  <c:v>0</c:v>
                </c:pt>
                <c:pt idx="2">
                  <c:v>2.8985507246376812E-2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B5D-4103-A113-132FF7921DBE}"/>
            </c:ext>
          </c:extLst>
        </c:ser>
        <c:ser>
          <c:idx val="2"/>
          <c:order val="2"/>
          <c:tx>
            <c:strRef>
              <c:f>Situação_face_ao_emprego_TE!$N$2</c:f>
              <c:strCache>
                <c:ptCount val="1"/>
                <c:pt idx="0">
                  <c:v>Trabalhador por conta própria com funcionários a cargo (Empresário)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FB5D-4103-A113-132FF7921DBE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Situação_face_ao_emprego_TE!$K$3:$K$5</c:f>
              <c:strCache>
                <c:ptCount val="3"/>
                <c:pt idx="0">
                  <c:v>1.º Ciclo (244 respostas)</c:v>
                </c:pt>
                <c:pt idx="1">
                  <c:v>Mestrado Integrado (37 respostas)</c:v>
                </c:pt>
                <c:pt idx="2">
                  <c:v>2.º Ciclo (138 respostas)</c:v>
                </c:pt>
              </c:strCache>
            </c:strRef>
          </c:cat>
          <c:val>
            <c:numRef>
              <c:f>Situação_face_ao_emprego_TE!$N$3:$N$5</c:f>
              <c:numCache>
                <c:formatCode>0.0%</c:formatCode>
                <c:ptCount val="3"/>
                <c:pt idx="0">
                  <c:v>4.0983606557377051E-3</c:v>
                </c:pt>
                <c:pt idx="1">
                  <c:v>0</c:v>
                </c:pt>
                <c:pt idx="2">
                  <c:v>7.246376811594203E-3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D-4103-A113-132FF7921DBE}"/>
            </c:ext>
          </c:extLst>
        </c:ser>
        <c:ser>
          <c:idx val="3"/>
          <c:order val="3"/>
          <c:tx>
            <c:strRef>
              <c:f>Situação_face_ao_emprego_TE!$O$2</c:f>
              <c:strCache>
                <c:ptCount val="1"/>
                <c:pt idx="0">
                  <c:v>Estagiário (Estágio remunerado)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4.993052142179010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FB5D-4103-A113-132FF7921DBE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0764375105049963E-3"/>
                  <c:y val="-5.260277442986324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FB5D-4103-A113-132FF7921DBE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Situação_face_ao_emprego_TE!$K$3:$K$5</c:f>
              <c:strCache>
                <c:ptCount val="3"/>
                <c:pt idx="0">
                  <c:v>1.º Ciclo (244 respostas)</c:v>
                </c:pt>
                <c:pt idx="1">
                  <c:v>Mestrado Integrado (37 respostas)</c:v>
                </c:pt>
                <c:pt idx="2">
                  <c:v>2.º Ciclo (138 respostas)</c:v>
                </c:pt>
              </c:strCache>
            </c:strRef>
          </c:cat>
          <c:val>
            <c:numRef>
              <c:f>Situação_face_ao_emprego_TE!$O$3:$O$5</c:f>
              <c:numCache>
                <c:formatCode>0.0%</c:formatCode>
                <c:ptCount val="3"/>
                <c:pt idx="0">
                  <c:v>6.1475409836065573E-2</c:v>
                </c:pt>
                <c:pt idx="1">
                  <c:v>0.13513513513513514</c:v>
                </c:pt>
                <c:pt idx="2">
                  <c:v>2.1739130434782608E-2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FB5D-4103-A113-132FF7921DBE}"/>
            </c:ext>
          </c:extLst>
        </c:ser>
        <c:ser>
          <c:idx val="4"/>
          <c:order val="4"/>
          <c:tx>
            <c:strRef>
              <c:f>Situação_face_ao_emprego_TE!$P$2</c:f>
              <c:strCache>
                <c:ptCount val="1"/>
                <c:pt idx="0">
                  <c:v>Bolseiro (P. ex., bolsas para prosseguimento de estudos ou de investigação)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Situação_face_ao_emprego_TE!$K$3:$K$5</c:f>
              <c:strCache>
                <c:ptCount val="3"/>
                <c:pt idx="0">
                  <c:v>1.º Ciclo (244 respostas)</c:v>
                </c:pt>
                <c:pt idx="1">
                  <c:v>Mestrado Integrado (37 respostas)</c:v>
                </c:pt>
                <c:pt idx="2">
                  <c:v>2.º Ciclo (138 respostas)</c:v>
                </c:pt>
              </c:strCache>
            </c:strRef>
          </c:cat>
          <c:val>
            <c:numRef>
              <c:f>Situação_face_ao_emprego_TE!$P$3:$P$5</c:f>
              <c:numCache>
                <c:formatCode>0.0%</c:formatCode>
                <c:ptCount val="3"/>
                <c:pt idx="0">
                  <c:v>4.0983606557377046E-2</c:v>
                </c:pt>
                <c:pt idx="1">
                  <c:v>0.29729729729729731</c:v>
                </c:pt>
                <c:pt idx="2">
                  <c:v>0.31159420289855072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FB5D-4103-A113-132FF7921DBE}"/>
            </c:ext>
          </c:extLst>
        </c:ser>
        <c:ser>
          <c:idx val="5"/>
          <c:order val="5"/>
          <c:tx>
            <c:strRef>
              <c:f>Situação_face_ao_emprego_TE!$Q$2</c:f>
              <c:strCache>
                <c:ptCount val="1"/>
                <c:pt idx="0">
                  <c:v>Diplomado sem atividade profissional remunerada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FB5D-4103-A113-132FF7921DBE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4663803843500099E-2"/>
                  <c:y val="2.1041362268292518E-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FB5D-4103-A113-132FF7921DBE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Situação_face_ao_emprego_TE!$K$3:$K$5</c:f>
              <c:strCache>
                <c:ptCount val="3"/>
                <c:pt idx="0">
                  <c:v>1.º Ciclo (244 respostas)</c:v>
                </c:pt>
                <c:pt idx="1">
                  <c:v>Mestrado Integrado (37 respostas)</c:v>
                </c:pt>
                <c:pt idx="2">
                  <c:v>2.º Ciclo (138 respostas)</c:v>
                </c:pt>
              </c:strCache>
            </c:strRef>
          </c:cat>
          <c:val>
            <c:numRef>
              <c:f>Situação_face_ao_emprego_TE!$Q$3:$Q$5</c:f>
              <c:numCache>
                <c:formatCode>0.0%</c:formatCode>
                <c:ptCount val="3"/>
                <c:pt idx="0">
                  <c:v>0.30737704918032788</c:v>
                </c:pt>
                <c:pt idx="1">
                  <c:v>0</c:v>
                </c:pt>
                <c:pt idx="2">
                  <c:v>0.11594202898550725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FB5D-4103-A113-132FF7921DBE}"/>
            </c:ext>
          </c:extLst>
        </c:ser>
        <c:ser>
          <c:idx val="6"/>
          <c:order val="6"/>
          <c:tx>
            <c:strRef>
              <c:f>Situação_face_ao_emprego_TE!$R$2</c:f>
              <c:strCache>
                <c:ptCount val="1"/>
                <c:pt idx="0">
                  <c:v>Estudante que não procura emprego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FB5D-4103-A113-132FF7921DBE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0474145602500071E-2"/>
                  <c:y val="2.1041362268292518E-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FB5D-4103-A113-132FF7921DBE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Situação_face_ao_emprego_TE!$K$3:$K$5</c:f>
              <c:strCache>
                <c:ptCount val="3"/>
                <c:pt idx="0">
                  <c:v>1.º Ciclo (244 respostas)</c:v>
                </c:pt>
                <c:pt idx="1">
                  <c:v>Mestrado Integrado (37 respostas)</c:v>
                </c:pt>
                <c:pt idx="2">
                  <c:v>2.º Ciclo (138 respostas)</c:v>
                </c:pt>
              </c:strCache>
            </c:strRef>
          </c:cat>
          <c:val>
            <c:numRef>
              <c:f>Situação_face_ao_emprego_TE!$R$3:$R$5</c:f>
              <c:numCache>
                <c:formatCode>0.0%</c:formatCode>
                <c:ptCount val="3"/>
                <c:pt idx="0">
                  <c:v>0.20081967213114754</c:v>
                </c:pt>
                <c:pt idx="1">
                  <c:v>0</c:v>
                </c:pt>
                <c:pt idx="2">
                  <c:v>2.1739130434782608E-2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FB5D-4103-A113-132FF7921DB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234586368"/>
        <c:axId val="234584408"/>
      </c:barChart>
      <c:catAx>
        <c:axId val="2345863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34584408"/>
        <c:crosses val="autoZero"/>
        <c:auto val="1"/>
        <c:lblAlgn val="ctr"/>
        <c:lblOffset val="100"/>
        <c:noMultiLvlLbl val="0"/>
      </c:catAx>
      <c:valAx>
        <c:axId val="234584408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2345863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chemeClr val="bg1"/>
          </a:solidFill>
        </a:defRPr>
      </a:pPr>
      <a:endParaRPr lang="pt-P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Taxa de emprego,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Situação_face_ao_emprego_TE!$C$62</c:f>
              <c:strCache>
                <c:ptCount val="1"/>
                <c:pt idx="0">
                  <c:v>Taxa de Emprego, por Grau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305-40AC-85EE-E9E56CC4278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305-40AC-85EE-E9E56CC4278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305-40AC-85EE-E9E56CC42786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8305-40AC-85EE-E9E56CC42786}"/>
              </c:ext>
            </c:extLst>
          </c:dPt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Situação_face_ao_emprego_TE!$B$63:$B$66</c:f>
              <c:strCache>
                <c:ptCount val="4"/>
                <c:pt idx="0">
                  <c:v>2.º Ciclo (138 respostas)</c:v>
                </c:pt>
                <c:pt idx="1">
                  <c:v>Mestrado Integrado (37 respostas)</c:v>
                </c:pt>
                <c:pt idx="2">
                  <c:v>1.º Ciclo (244 respostas)</c:v>
                </c:pt>
                <c:pt idx="3">
                  <c:v>FCUL (419 respostas)</c:v>
                </c:pt>
              </c:strCache>
            </c:strRef>
          </c:cat>
          <c:val>
            <c:numRef>
              <c:f>Situação_face_ao_emprego_TE!$C$63:$C$66</c:f>
              <c:numCache>
                <c:formatCode>0.0%</c:formatCode>
                <c:ptCount val="4"/>
                <c:pt idx="0">
                  <c:v>0.88148148148148153</c:v>
                </c:pt>
                <c:pt idx="1">
                  <c:v>1</c:v>
                </c:pt>
                <c:pt idx="2">
                  <c:v>0.61538461538461542</c:v>
                </c:pt>
                <c:pt idx="3">
                  <c:v>0.75204359673024523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8305-40AC-85EE-E9E56CC427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407184160"/>
        <c:axId val="407178672"/>
      </c:barChart>
      <c:catAx>
        <c:axId val="407184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07178672"/>
        <c:crosses val="autoZero"/>
        <c:auto val="1"/>
        <c:lblAlgn val="ctr"/>
        <c:lblOffset val="100"/>
        <c:noMultiLvlLbl val="0"/>
      </c:catAx>
      <c:valAx>
        <c:axId val="407178672"/>
        <c:scaling>
          <c:orientation val="minMax"/>
          <c:max val="1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out"/>
        <c:minorTickMark val="none"/>
        <c:tickLblPos val="nextTo"/>
        <c:crossAx val="407184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 dirty="0"/>
              <a:t>Tipo de vínculo dos trabalhadores por conta de outrem (n=162)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doughnut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658-4137-B364-DCF9623FB306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658-4137-B364-DCF9623FB306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658-4137-B364-DCF9623FB306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[Caracterização_e_Indicadores201314.xlsx]Tipo_de_vínculo!$B$6:$B$8</c:f>
              <c:strCache>
                <c:ptCount val="3"/>
                <c:pt idx="0">
                  <c:v>Efetivo (contrato de trabalho sem termo ou por tempo indeterminado)</c:v>
                </c:pt>
                <c:pt idx="1">
                  <c:v>A termo (contrato de trabalho por tempo determinado, certo ou incerto)</c:v>
                </c:pt>
                <c:pt idx="2">
                  <c:v>Outro</c:v>
                </c:pt>
              </c:strCache>
            </c:strRef>
          </c:cat>
          <c:val>
            <c:numRef>
              <c:f>[Caracterização_e_Indicadores201314.xlsx]Tipo_de_vínculo!$C$6:$C$8</c:f>
              <c:numCache>
                <c:formatCode>General</c:formatCode>
                <c:ptCount val="3"/>
                <c:pt idx="0">
                  <c:v>78</c:v>
                </c:pt>
                <c:pt idx="1">
                  <c:v>82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0658-4137-B364-DCF9623FB30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3817663817663817"/>
          <c:y val="0.24791523281811995"/>
          <c:w val="0.34283000949667614"/>
          <c:h val="0.6784407504617477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PT" sz="2400">
                <a:solidFill>
                  <a:schemeClr val="tx1"/>
                </a:solidFill>
              </a:rPr>
              <a:t>Tipo de vínculo dos trabalhadores por conta de outrem, por grau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stacked"/>
        <c:varyColors val="0"/>
        <c:ser>
          <c:idx val="1"/>
          <c:order val="0"/>
          <c:tx>
            <c:strRef>
              <c:f>[Caracterização_e_Indicadores201314.xlsx]Tipo_de_vínculo!$D$21</c:f>
              <c:strCache>
                <c:ptCount val="1"/>
                <c:pt idx="0">
                  <c:v>Efetivo (contrato de trabalho sem termo ou por tempo indeterminado)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[Caracterização_e_Indicadores201314.xlsx]Tipo_de_vínculo!$B$22:$B$24</c:f>
              <c:strCache>
                <c:ptCount val="3"/>
                <c:pt idx="0">
                  <c:v>1.º Ciclo (80 respostas)</c:v>
                </c:pt>
                <c:pt idx="1">
                  <c:v>Mestrado Integrado (18 respostas)</c:v>
                </c:pt>
                <c:pt idx="2">
                  <c:v>2.º Ciclo (64 respostas)</c:v>
                </c:pt>
              </c:strCache>
            </c:strRef>
          </c:cat>
          <c:val>
            <c:numRef>
              <c:f>[Caracterização_e_Indicadores201314.xlsx]Tipo_de_vínculo!$D$22:$D$24</c:f>
              <c:numCache>
                <c:formatCode>0.0%</c:formatCode>
                <c:ptCount val="3"/>
                <c:pt idx="0">
                  <c:v>0.51249999999999996</c:v>
                </c:pt>
                <c:pt idx="1">
                  <c:v>0.55555555555555558</c:v>
                </c:pt>
                <c:pt idx="2">
                  <c:v>0.421875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975-4F43-9703-07410DB28797}"/>
            </c:ext>
          </c:extLst>
        </c:ser>
        <c:ser>
          <c:idx val="0"/>
          <c:order val="1"/>
          <c:tx>
            <c:strRef>
              <c:f>[Caracterização_e_Indicadores201314.xlsx]Tipo_de_vínculo!$C$21</c:f>
              <c:strCache>
                <c:ptCount val="1"/>
                <c:pt idx="0">
                  <c:v>A termo (contrato de trabalho por tempo indeterminado, certo ou incerto)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[Caracterização_e_Indicadores201314.xlsx]Tipo_de_vínculo!$B$22:$B$24</c:f>
              <c:strCache>
                <c:ptCount val="3"/>
                <c:pt idx="0">
                  <c:v>1.º Ciclo (80 respostas)</c:v>
                </c:pt>
                <c:pt idx="1">
                  <c:v>Mestrado Integrado (18 respostas)</c:v>
                </c:pt>
                <c:pt idx="2">
                  <c:v>2.º Ciclo (64 respostas)</c:v>
                </c:pt>
              </c:strCache>
            </c:strRef>
          </c:cat>
          <c:val>
            <c:numRef>
              <c:f>[Caracterização_e_Indicadores201314.xlsx]Tipo_de_vínculo!$C$22:$C$24</c:f>
              <c:numCache>
                <c:formatCode>0.0%</c:formatCode>
                <c:ptCount val="3"/>
                <c:pt idx="0">
                  <c:v>0.47499999999999998</c:v>
                </c:pt>
                <c:pt idx="1">
                  <c:v>0.44444444444444442</c:v>
                </c:pt>
                <c:pt idx="2">
                  <c:v>0.5625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975-4F43-9703-07410DB28797}"/>
            </c:ext>
          </c:extLst>
        </c:ser>
        <c:ser>
          <c:idx val="2"/>
          <c:order val="2"/>
          <c:tx>
            <c:strRef>
              <c:f>[Caracterização_e_Indicadores201314.xlsx]Tipo_de_vínculo!$E$21</c:f>
              <c:strCache>
                <c:ptCount val="1"/>
                <c:pt idx="0">
                  <c:v>Outro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5927189988623601E-2"/>
                  <c:y val="4.4738725841088048E-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E975-4F43-9703-07410DB28797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E975-4F43-9703-07410DB28797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3651877133105802E-2"/>
                  <c:y val="4.4738725841088048E-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E975-4F43-9703-07410DB28797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[Caracterização_e_Indicadores201314.xlsx]Tipo_de_vínculo!$B$22:$B$24</c:f>
              <c:strCache>
                <c:ptCount val="3"/>
                <c:pt idx="0">
                  <c:v>1.º Ciclo (80 respostas)</c:v>
                </c:pt>
                <c:pt idx="1">
                  <c:v>Mestrado Integrado (18 respostas)</c:v>
                </c:pt>
                <c:pt idx="2">
                  <c:v>2.º Ciclo (64 respostas)</c:v>
                </c:pt>
              </c:strCache>
            </c:strRef>
          </c:cat>
          <c:val>
            <c:numRef>
              <c:f>[Caracterização_e_Indicadores201314.xlsx]Tipo_de_vínculo!$E$22:$E$24</c:f>
              <c:numCache>
                <c:formatCode>0.0%</c:formatCode>
                <c:ptCount val="3"/>
                <c:pt idx="0">
                  <c:v>1.2500000000000001E-2</c:v>
                </c:pt>
                <c:pt idx="1">
                  <c:v>0</c:v>
                </c:pt>
                <c:pt idx="2">
                  <c:v>1.5625E-2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975-4F43-9703-07410DB2879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07181024"/>
        <c:axId val="407177496"/>
      </c:barChart>
      <c:catAx>
        <c:axId val="407181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07177496"/>
        <c:crosses val="autoZero"/>
        <c:auto val="1"/>
        <c:lblAlgn val="ctr"/>
        <c:lblOffset val="100"/>
        <c:noMultiLvlLbl val="0"/>
      </c:catAx>
      <c:valAx>
        <c:axId val="407177496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07181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pt-P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29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603E0-E88D-014C-A2EF-385D6175EB9A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935163" y="1143000"/>
            <a:ext cx="29876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1E262-56E7-6A48-9592-4B9D978FB3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5141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1935163" y="1143000"/>
            <a:ext cx="2987675" cy="30861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51E262-56E7-6A48-9592-4B9D978FB343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39889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1935163" y="1143000"/>
            <a:ext cx="2987675" cy="30861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51E262-56E7-6A48-9592-4B9D978FB343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56605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2389894"/>
            <a:ext cx="8689976" cy="4610098"/>
          </a:xfrm>
        </p:spPr>
        <p:txBody>
          <a:bodyPr anchor="b">
            <a:normAutofit/>
          </a:bodyPr>
          <a:lstStyle>
            <a:lvl1pPr algn="ctr">
              <a:defRPr sz="64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7139996"/>
            <a:ext cx="8689976" cy="2519996"/>
          </a:xfrm>
        </p:spPr>
        <p:txBody>
          <a:bodyPr>
            <a:normAutofit/>
          </a:bodyPr>
          <a:lstStyle>
            <a:lvl1pPr marL="0" indent="0" algn="ctr">
              <a:buNone/>
              <a:defRPr sz="2933">
                <a:solidFill>
                  <a:schemeClr val="bg1">
                    <a:lumMod val="50000"/>
                  </a:schemeClr>
                </a:solidFill>
              </a:defRPr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42826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grafia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7880732"/>
            <a:ext cx="10364432" cy="1491146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5" y="1282893"/>
            <a:ext cx="9822532" cy="5905231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9386106"/>
            <a:ext cx="10364452" cy="1253884"/>
          </a:xfrm>
        </p:spPr>
        <p:txBody>
          <a:bodyPr/>
          <a:lstStyle>
            <a:lvl1pPr marL="0" indent="0" algn="ctr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32603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1120000"/>
            <a:ext cx="10364452" cy="6296770"/>
          </a:xfrm>
        </p:spPr>
        <p:txBody>
          <a:bodyPr anchor="ctr"/>
          <a:lstStyle>
            <a:lvl1pPr algn="ctr">
              <a:defRPr sz="4267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7725386"/>
            <a:ext cx="10364452" cy="2914606"/>
          </a:xfrm>
        </p:spPr>
        <p:txBody>
          <a:bodyPr anchor="ctr"/>
          <a:lstStyle>
            <a:lvl1pPr marL="0" indent="0" algn="ctr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079883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1603179"/>
            <a:ext cx="9302752" cy="5015587"/>
          </a:xfrm>
        </p:spPr>
        <p:txBody>
          <a:bodyPr anchor="ctr"/>
          <a:lstStyle>
            <a:lvl1pPr>
              <a:defRPr sz="4267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5" y="6632599"/>
            <a:ext cx="8752299" cy="1092785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8034004"/>
            <a:ext cx="10364452" cy="2610856"/>
          </a:xfrm>
        </p:spPr>
        <p:txBody>
          <a:bodyPr anchor="ctr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  <p:sp>
        <p:nvSpPr>
          <p:cNvPr id="11" name="TextBox 10"/>
          <p:cNvSpPr txBox="1"/>
          <p:nvPr/>
        </p:nvSpPr>
        <p:spPr>
          <a:xfrm>
            <a:off x="983501" y="1631235"/>
            <a:ext cx="729184" cy="1074391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10666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466841" y="5732305"/>
            <a:ext cx="738188" cy="1074391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10666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48750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3929407"/>
            <a:ext cx="10364452" cy="4614916"/>
          </a:xfrm>
        </p:spPr>
        <p:txBody>
          <a:bodyPr anchor="b"/>
          <a:lstStyle>
            <a:lvl1pPr algn="ctr">
              <a:defRPr sz="4267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8565962"/>
            <a:ext cx="10364452" cy="2095669"/>
          </a:xfrm>
        </p:spPr>
        <p:txBody>
          <a:bodyPr anchor="t"/>
          <a:lstStyle>
            <a:lvl1pPr marL="0" indent="0" algn="ctr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19115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5" y="1119999"/>
            <a:ext cx="10364452" cy="2948989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5" y="4348986"/>
            <a:ext cx="3298976" cy="1058748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3200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5" y="5407737"/>
            <a:ext cx="3298976" cy="5232256"/>
          </a:xfrm>
        </p:spPr>
        <p:txBody>
          <a:bodyPr anchor="t">
            <a:normAutofit/>
          </a:bodyPr>
          <a:lstStyle>
            <a:lvl1pPr marL="0" indent="0" algn="ctr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90" y="4348986"/>
            <a:ext cx="3291521" cy="1058748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3200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50" y="5407737"/>
            <a:ext cx="3303351" cy="5232256"/>
          </a:xfrm>
        </p:spPr>
        <p:txBody>
          <a:bodyPr anchor="t">
            <a:normAutofit/>
          </a:bodyPr>
          <a:lstStyle>
            <a:lvl1pPr marL="0" indent="0" algn="ctr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9" y="4348986"/>
            <a:ext cx="3304928" cy="1058748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3200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9" y="5407737"/>
            <a:ext cx="3304928" cy="5232256"/>
          </a:xfrm>
        </p:spPr>
        <p:txBody>
          <a:bodyPr anchor="t">
            <a:normAutofit/>
          </a:bodyPr>
          <a:lstStyle>
            <a:lvl1pPr marL="0" indent="0" algn="ctr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481303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na de 3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5" y="1122152"/>
            <a:ext cx="10364452" cy="2946836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6" y="7725384"/>
            <a:ext cx="3296409" cy="1058748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933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6" y="4348986"/>
            <a:ext cx="3296409" cy="2799997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6" y="8784132"/>
            <a:ext cx="3296409" cy="1855858"/>
          </a:xfrm>
        </p:spPr>
        <p:txBody>
          <a:bodyPr anchor="t">
            <a:normAutofit/>
          </a:bodyPr>
          <a:lstStyle>
            <a:lvl1pPr marL="0" indent="0" algn="ctr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7725384"/>
            <a:ext cx="3301828" cy="1058748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933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4348986"/>
            <a:ext cx="3303352" cy="2799997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8784131"/>
            <a:ext cx="3303352" cy="1855860"/>
          </a:xfrm>
        </p:spPr>
        <p:txBody>
          <a:bodyPr anchor="t">
            <a:normAutofit/>
          </a:bodyPr>
          <a:lstStyle>
            <a:lvl1pPr marL="0" indent="0" algn="ctr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300" y="7725384"/>
            <a:ext cx="3300681" cy="1058748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933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9" y="4348986"/>
            <a:ext cx="3304928" cy="2799997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4" y="8784127"/>
            <a:ext cx="3305053" cy="1855864"/>
          </a:xfrm>
        </p:spPr>
        <p:txBody>
          <a:bodyPr anchor="t">
            <a:normAutofit/>
          </a:bodyPr>
          <a:lstStyle>
            <a:lvl1pPr marL="0" indent="0" algn="ctr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132188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4348989"/>
            <a:ext cx="10364452" cy="6291004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777164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1120004"/>
            <a:ext cx="2553327" cy="95199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1120004"/>
            <a:ext cx="7658724" cy="9519989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893706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14106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3" y="4348987"/>
            <a:ext cx="10363827" cy="6291004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54045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1522295"/>
            <a:ext cx="10351752" cy="5028272"/>
          </a:xfrm>
        </p:spPr>
        <p:txBody>
          <a:bodyPr anchor="b">
            <a:normAutofit/>
          </a:bodyPr>
          <a:lstStyle>
            <a:lvl1pPr>
              <a:defRPr sz="5333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6719733"/>
            <a:ext cx="10351752" cy="2513720"/>
          </a:xfrm>
        </p:spPr>
        <p:txBody>
          <a:bodyPr>
            <a:normAutofit/>
          </a:bodyPr>
          <a:lstStyle>
            <a:lvl1pPr marL="0" indent="0" algn="ctr">
              <a:buNone/>
              <a:defRPr sz="2667">
                <a:solidFill>
                  <a:schemeClr val="bg1">
                    <a:lumMod val="50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86157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6" y="1136385"/>
            <a:ext cx="10364451" cy="2932606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3" y="4348987"/>
            <a:ext cx="5106027" cy="6291004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4348987"/>
            <a:ext cx="5105400" cy="6291004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76618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6" y="1136385"/>
            <a:ext cx="10364451" cy="2932606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4356197"/>
            <a:ext cx="4873475" cy="1249332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3467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5" y="5605531"/>
            <a:ext cx="5106027" cy="5034460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4356197"/>
            <a:ext cx="4881804" cy="1249332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3467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1" y="5605531"/>
            <a:ext cx="5105401" cy="5034460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26813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61753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43653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1119999"/>
            <a:ext cx="3935688" cy="3717257"/>
          </a:xfrm>
        </p:spPr>
        <p:txBody>
          <a:bodyPr anchor="b"/>
          <a:lstStyle>
            <a:lvl1pPr algn="ctr">
              <a:defRPr sz="4267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3" y="1120002"/>
            <a:ext cx="6200163" cy="9519989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6" y="4837256"/>
            <a:ext cx="3935689" cy="5802734"/>
          </a:xfrm>
        </p:spPr>
        <p:txBody>
          <a:bodyPr/>
          <a:lstStyle>
            <a:lvl1pPr marL="0" indent="0" algn="ctr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0400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6" y="1119999"/>
            <a:ext cx="5506157" cy="3717261"/>
          </a:xfrm>
        </p:spPr>
        <p:txBody>
          <a:bodyPr anchor="b"/>
          <a:lstStyle>
            <a:lvl1pPr algn="ctr">
              <a:defRPr sz="4267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72361" y="1120001"/>
            <a:ext cx="4007801" cy="9519991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837259"/>
            <a:ext cx="5506139" cy="5802732"/>
          </a:xfrm>
        </p:spPr>
        <p:txBody>
          <a:bodyPr/>
          <a:lstStyle>
            <a:lvl1pPr marL="0" indent="0" algn="ctr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8834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12192003" cy="12599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6" y="1136385"/>
            <a:ext cx="10364451" cy="2932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4348989"/>
            <a:ext cx="10364452" cy="6291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10809159"/>
            <a:ext cx="2743200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>
                <a:solidFill>
                  <a:schemeClr val="tx1"/>
                </a:solidFill>
              </a:defRPr>
            </a:lvl1pPr>
          </a:lstStyle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5" y="10809159"/>
            <a:ext cx="6672887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33">
                <a:solidFill>
                  <a:schemeClr val="tx1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3" y="10809159"/>
            <a:ext cx="764215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>
                <a:solidFill>
                  <a:schemeClr val="tx1"/>
                </a:solidFill>
              </a:defRPr>
            </a:lvl1pPr>
          </a:lstStyle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80295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  <p:sldLayoutId id="2147484044" r:id="rId12"/>
    <p:sldLayoutId id="2147484045" r:id="rId13"/>
    <p:sldLayoutId id="2147484046" r:id="rId14"/>
    <p:sldLayoutId id="2147484047" r:id="rId15"/>
    <p:sldLayoutId id="2147484048" r:id="rId16"/>
    <p:sldLayoutId id="2147484049" r:id="rId17"/>
    <p:sldLayoutId id="2147484050" r:id="rId18"/>
  </p:sldLayoutIdLst>
  <p:txStyles>
    <p:titleStyle>
      <a:lvl1pPr algn="ctr" defTabSz="1219170" rtl="0" eaLnBrk="1" latinLnBrk="0" hangingPunct="1">
        <a:lnSpc>
          <a:spcPct val="90000"/>
        </a:lnSpc>
        <a:spcBef>
          <a:spcPct val="0"/>
        </a:spcBef>
        <a:buNone/>
        <a:defRPr sz="48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120000"/>
        </a:lnSpc>
        <a:spcBef>
          <a:spcPts val="1333"/>
        </a:spcBef>
        <a:buClr>
          <a:schemeClr val="tx1"/>
        </a:buClr>
        <a:buFont typeface="Arial" panose="020B0604020202020204" pitchFamily="34" charset="0"/>
        <a:buChar char="•"/>
        <a:defRPr sz="26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2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2133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18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18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18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18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18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18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5" Type="http://schemas.openxmlformats.org/officeDocument/2006/relationships/chart" Target="../charts/chart20.xml"/><Relationship Id="rId4" Type="http://schemas.openxmlformats.org/officeDocument/2006/relationships/chart" Target="../charts/char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2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5" Type="http://schemas.openxmlformats.org/officeDocument/2006/relationships/chart" Target="../charts/chart25.xml"/><Relationship Id="rId4" Type="http://schemas.openxmlformats.org/officeDocument/2006/relationships/chart" Target="../charts/chart2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1.xml"/><Relationship Id="rId3" Type="http://schemas.openxmlformats.org/officeDocument/2006/relationships/chart" Target="../charts/chart26.xml"/><Relationship Id="rId7" Type="http://schemas.openxmlformats.org/officeDocument/2006/relationships/chart" Target="../charts/chart30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6" Type="http://schemas.openxmlformats.org/officeDocument/2006/relationships/chart" Target="../charts/chart29.xml"/><Relationship Id="rId5" Type="http://schemas.openxmlformats.org/officeDocument/2006/relationships/chart" Target="../charts/chart28.xml"/><Relationship Id="rId4" Type="http://schemas.openxmlformats.org/officeDocument/2006/relationships/chart" Target="../charts/chart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CAE2CBA9-0919-3B42-B701-04249B67370C}"/>
              </a:ext>
            </a:extLst>
          </p:cNvPr>
          <p:cNvSpPr/>
          <p:nvPr/>
        </p:nvSpPr>
        <p:spPr>
          <a:xfrm>
            <a:off x="-66907" y="4951142"/>
            <a:ext cx="12355551" cy="168980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42900" sx="104000" sy="104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59F7174-DBCB-CF4D-9156-1095E53DA7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282827"/>
            <a:ext cx="12192000" cy="2207183"/>
          </a:xfrm>
        </p:spPr>
        <p:txBody>
          <a:bodyPr>
            <a:noAutofit/>
          </a:bodyPr>
          <a:lstStyle/>
          <a:p>
            <a: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INQUÉRITO À EMPREGABILIDADE </a:t>
            </a:r>
            <a:b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 DIPLOMADOS DA FCUL EM 2013/14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AED09D34-0D73-2543-9BF6-020E2D1812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88937" y="7158325"/>
            <a:ext cx="5414125" cy="1196717"/>
          </a:xfrm>
          <a:effectLst/>
        </p:spPr>
        <p:txBody>
          <a:bodyPr>
            <a:normAutofit/>
          </a:bodyPr>
          <a:lstStyle/>
          <a:p>
            <a:r>
              <a:rPr lang="pt-PT" sz="3600">
                <a:solidFill>
                  <a:srgbClr val="FFC0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Edição 2016</a:t>
            </a:r>
            <a:endParaRPr lang="pt-PT" sz="3600" dirty="0">
              <a:solidFill>
                <a:srgbClr val="FFC00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4" name="Imagem 63">
            <a:extLst>
              <a:ext uri="{FF2B5EF4-FFF2-40B4-BE49-F238E27FC236}">
                <a16:creationId xmlns:a16="http://schemas.microsoft.com/office/drawing/2014/main" xmlns="" id="{09E4CB31-4FB0-BB4F-B9F2-F1F087D1F5F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7100"/>
          <a:stretch/>
        </p:blipFill>
        <p:spPr>
          <a:xfrm>
            <a:off x="4464023" y="1429183"/>
            <a:ext cx="3263952" cy="1414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4334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Inserção profissional</a:t>
            </a:r>
          </a:p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Tempo de espera para a obtenção do 1.º emprego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xmlns="" id="{9B804816-7650-854F-BE31-ECE4859C2F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8543688"/>
              </p:ext>
            </p:extLst>
          </p:nvPr>
        </p:nvGraphicFramePr>
        <p:xfrm>
          <a:off x="1272540" y="1989260"/>
          <a:ext cx="9547860" cy="52954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xmlns="" id="{AB513BA0-47E3-44B3-89DE-65E14ED8F2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11738354"/>
              </p:ext>
            </p:extLst>
          </p:nvPr>
        </p:nvGraphicFramePr>
        <p:xfrm>
          <a:off x="243840" y="7284719"/>
          <a:ext cx="11704320" cy="50444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05093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Inserção profissional</a:t>
            </a:r>
          </a:p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Tempo de espera para a obtenção do 1.º emprego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xmlns="" id="{E1DFAA4A-2D0A-584D-A576-225D433033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97569203"/>
              </p:ext>
            </p:extLst>
          </p:nvPr>
        </p:nvGraphicFramePr>
        <p:xfrm>
          <a:off x="555171" y="1894114"/>
          <a:ext cx="11070772" cy="52051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xmlns="" id="{79491DC9-990E-1F4B-9FD5-A2193FF170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3886244"/>
              </p:ext>
            </p:extLst>
          </p:nvPr>
        </p:nvGraphicFramePr>
        <p:xfrm>
          <a:off x="904420" y="7099248"/>
          <a:ext cx="10383160" cy="53935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877322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Inserção profissional</a:t>
            </a:r>
          </a:p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Prosseguimento de estudos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xmlns="" id="{A9BCE867-9B46-2747-A998-67DE8A496A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171306"/>
              </p:ext>
            </p:extLst>
          </p:nvPr>
        </p:nvGraphicFramePr>
        <p:xfrm>
          <a:off x="1737286" y="1975294"/>
          <a:ext cx="8717426" cy="4324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xmlns="" id="{5B184734-D5D2-BC47-B834-D10D1C0404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81644114"/>
              </p:ext>
            </p:extLst>
          </p:nvPr>
        </p:nvGraphicFramePr>
        <p:xfrm>
          <a:off x="175259" y="6569124"/>
          <a:ext cx="11841480" cy="5963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131994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Emprego na área da formação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AD9BBC95-D57D-4E06-8D61-4331EC893373}"/>
              </a:ext>
            </a:extLst>
          </p:cNvPr>
          <p:cNvSpPr/>
          <p:nvPr/>
        </p:nvSpPr>
        <p:spPr>
          <a:xfrm>
            <a:off x="330420" y="1878405"/>
            <a:ext cx="11658598" cy="907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pt-P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Taxa de emprego na área da formação (% de diplomados com atividade profissional remunerada, a trabalhar na área de formação) da FCUL é calculada da seguinte forma: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506549C4-E8E7-482C-B267-8F39525F369C}"/>
              </a:ext>
            </a:extLst>
          </p:cNvPr>
          <p:cNvSpPr/>
          <p:nvPr/>
        </p:nvSpPr>
        <p:spPr>
          <a:xfrm>
            <a:off x="1762326" y="4274785"/>
            <a:ext cx="10226692" cy="147970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CAPRAF – Número de diplomados com atividade profissional remunerada na área de formação</a:t>
            </a:r>
          </a:p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CAPR – Número de diplomados com atividade profissional remunerada</a:t>
            </a:r>
          </a:p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SAPR – Número de diplomados sem atividade profissional remunerada</a:t>
            </a:r>
          </a:p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NRQ – Número de diplomados não respondentes à questão da área de formação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tângulo 5">
                <a:extLst>
                  <a:ext uri="{FF2B5EF4-FFF2-40B4-BE49-F238E27FC236}">
                    <a16:creationId xmlns:a16="http://schemas.microsoft.com/office/drawing/2014/main" xmlns="" id="{65821E9F-39F6-4449-A746-EAF0BA56EA20}"/>
                  </a:ext>
                </a:extLst>
              </p:cNvPr>
              <p:cNvSpPr/>
              <p:nvPr/>
            </p:nvSpPr>
            <p:spPr>
              <a:xfrm>
                <a:off x="330419" y="3194331"/>
                <a:ext cx="11531161" cy="8499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</a:pPr>
                <a14:m>
                  <m:oMath xmlns:m="http://schemas.openxmlformats.org/officeDocument/2006/math">
                    <m:r>
                      <a:rPr lang="pt-PT" sz="280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𝑇𝐸</m:t>
                    </m:r>
                    <m:r>
                      <a:rPr lang="pt-PT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𝐴𝐹</m:t>
                    </m:r>
                    <m:r>
                      <a:rPr lang="pt-PT" sz="28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=</m:t>
                    </m:r>
                    <m:f>
                      <m:fPr>
                        <m:ctrlP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𝐶𝐴𝑃𝑅</m:t>
                        </m:r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𝐴𝐹</m:t>
                        </m:r>
                      </m:num>
                      <m:den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𝐶𝐴𝑃𝑅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𝑆𝐴𝑃𝑅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𝑁𝑅𝑄</m:t>
                        </m:r>
                      </m:den>
                    </m:f>
                  </m:oMath>
                </a14:m>
                <a:r>
                  <a:rPr lang="pt-PT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x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212</m:t>
                        </m:r>
                      </m:num>
                      <m:den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276+143−</m:t>
                        </m:r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143</m:t>
                        </m:r>
                      </m:den>
                    </m:f>
                  </m:oMath>
                </a14:m>
                <a:r>
                  <a:rPr lang="pt-PT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100 = 76,8%</a:t>
                </a:r>
              </a:p>
            </p:txBody>
          </p:sp>
        </mc:Choice>
        <mc:Fallback xmlns="">
          <p:sp>
            <p:nvSpPr>
              <p:cNvPr id="6" name="Retângulo 5">
                <a:extLst>
                  <a:ext uri="{FF2B5EF4-FFF2-40B4-BE49-F238E27FC236}">
                    <a16:creationId xmlns:a16="http://schemas.microsoft.com/office/drawing/2014/main" id="{65821E9F-39F6-4449-A746-EAF0BA56EA2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419" y="3194331"/>
                <a:ext cx="11531161" cy="849913"/>
              </a:xfrm>
              <a:prstGeom prst="rect">
                <a:avLst/>
              </a:prstGeom>
              <a:blipFill>
                <a:blip r:embed="rId3"/>
                <a:stretch>
                  <a:fillRect b="-2878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xmlns="" id="{E7E5C4C1-43CD-4E37-A5EB-742DFDEBE7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05875451"/>
              </p:ext>
            </p:extLst>
          </p:nvPr>
        </p:nvGraphicFramePr>
        <p:xfrm>
          <a:off x="168962" y="5822924"/>
          <a:ext cx="11854075" cy="28475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xmlns="" id="{3999EBBC-962C-324C-AB7E-C6B5B4158C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4777156"/>
              </p:ext>
            </p:extLst>
          </p:nvPr>
        </p:nvGraphicFramePr>
        <p:xfrm>
          <a:off x="117933" y="8670472"/>
          <a:ext cx="11956131" cy="39295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3510299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Entidade empregadora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F913273C-1CEC-41BF-A77D-778BDF02CD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1368494"/>
              </p:ext>
            </p:extLst>
          </p:nvPr>
        </p:nvGraphicFramePr>
        <p:xfrm>
          <a:off x="1385207" y="1926120"/>
          <a:ext cx="9421586" cy="1041827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6966446">
                  <a:extLst>
                    <a:ext uri="{9D8B030D-6E8A-4147-A177-3AD203B41FA5}">
                      <a16:colId xmlns:a16="http://schemas.microsoft.com/office/drawing/2014/main" xmlns="" val="1884851538"/>
                    </a:ext>
                  </a:extLst>
                </a:gridCol>
                <a:gridCol w="2455140">
                  <a:extLst>
                    <a:ext uri="{9D8B030D-6E8A-4147-A177-3AD203B41FA5}">
                      <a16:colId xmlns:a16="http://schemas.microsoft.com/office/drawing/2014/main" xmlns="" val="581557773"/>
                    </a:ext>
                  </a:extLst>
                </a:gridCol>
              </a:tblGrid>
              <a:tr h="52961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400" b="0" dirty="0">
                          <a:effectLst/>
                        </a:rPr>
                        <a:t>Entidade</a:t>
                      </a:r>
                      <a:endParaRPr lang="pt-PT" sz="24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400" b="0" dirty="0">
                          <a:effectLst/>
                        </a:rPr>
                        <a:t>N.º de diplomados</a:t>
                      </a:r>
                      <a:endParaRPr lang="pt-PT" sz="24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61086459"/>
                  </a:ext>
                </a:extLst>
              </a:tr>
              <a:tr h="318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Faculdade de Ciências da Universidade de Lisboa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583734"/>
                  </a:ext>
                </a:extLst>
              </a:tr>
              <a:tr h="318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Accenture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77358701"/>
                  </a:ext>
                </a:extLst>
              </a:tr>
              <a:tr h="318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Celfocus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9249035"/>
                  </a:ext>
                </a:extLst>
              </a:tr>
              <a:tr h="318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Jardim Zoológico de Lisboa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95318412"/>
                  </a:ext>
                </a:extLst>
              </a:tr>
              <a:tr h="318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Novabase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82553999"/>
                  </a:ext>
                </a:extLst>
              </a:tr>
              <a:tr h="318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Horizon</a:t>
                      </a: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Portugal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1742323"/>
                  </a:ext>
                </a:extLst>
              </a:tr>
              <a:tr h="318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Instituto de Medicina Molecular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38908873"/>
                  </a:ext>
                </a:extLst>
              </a:tr>
              <a:tr h="318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Mercer</a:t>
                      </a:r>
                      <a:endParaRPr lang="pt-PT" sz="20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34178566"/>
                  </a:ext>
                </a:extLst>
              </a:tr>
              <a:tr h="318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Worten</a:t>
                      </a:r>
                      <a:endParaRPr lang="pt-PT" sz="20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55902159"/>
                  </a:ext>
                </a:extLst>
              </a:tr>
              <a:tr h="318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Instituto de Biologia Experimental e Tecnológica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17607161"/>
                  </a:ext>
                </a:extLst>
              </a:tr>
              <a:tr h="318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AdvanceCare</a:t>
                      </a:r>
                      <a:endParaRPr lang="pt-PT" sz="20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74991613"/>
                  </a:ext>
                </a:extLst>
              </a:tr>
              <a:tr h="318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Capgemini</a:t>
                      </a:r>
                      <a:endParaRPr lang="pt-PT" sz="20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7260665"/>
                  </a:ext>
                </a:extLst>
              </a:tr>
              <a:tr h="318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CGI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62599409"/>
                  </a:ext>
                </a:extLst>
              </a:tr>
              <a:tr h="318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Decathlon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79115323"/>
                  </a:ext>
                </a:extLst>
              </a:tr>
              <a:tr h="318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Deloitte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87444117"/>
                  </a:ext>
                </a:extLst>
              </a:tr>
              <a:tr h="318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EDP Comercial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17067638"/>
                  </a:ext>
                </a:extLst>
              </a:tr>
              <a:tr h="318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EPAL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9508026"/>
                  </a:ext>
                </a:extLst>
              </a:tr>
              <a:tr h="318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GALP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3445117"/>
                  </a:ext>
                </a:extLst>
              </a:tr>
              <a:tr h="318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Instituto de Astrofísica e Ciências do Espaço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31354068"/>
                  </a:ext>
                </a:extLst>
              </a:tr>
              <a:tr h="318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Instituto Gulbenkian de Ciência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655902"/>
                  </a:ext>
                </a:extLst>
              </a:tr>
              <a:tr h="318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Nova School of Business and Economics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98560288"/>
                  </a:ext>
                </a:extLst>
              </a:tr>
              <a:tr h="318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Qmetrics</a:t>
                      </a:r>
                      <a:endParaRPr lang="pt-PT" sz="20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3157905"/>
                  </a:ext>
                </a:extLst>
              </a:tr>
              <a:tr h="318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Science4you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68915922"/>
                  </a:ext>
                </a:extLst>
              </a:tr>
              <a:tr h="318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SELLBYTEL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92473225"/>
                  </a:ext>
                </a:extLst>
              </a:tr>
              <a:tr h="318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Siemens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05721666"/>
                  </a:ext>
                </a:extLst>
              </a:tr>
              <a:tr h="318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Willis Towers Watson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15626003"/>
                  </a:ext>
                </a:extLst>
              </a:tr>
              <a:tr h="318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SGS Portugal S.A.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02389349"/>
                  </a:ext>
                </a:extLst>
              </a:tr>
              <a:tr h="318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Laboratório Nacional de Energia e Geologia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59583893"/>
                  </a:ext>
                </a:extLst>
              </a:tr>
              <a:tr h="318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Centro de Estudos do Ambiente e do Mar, Universidade de Aveiro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4858164"/>
                  </a:ext>
                </a:extLst>
              </a:tr>
              <a:tr h="318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Sapec Agro Business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9274668"/>
                  </a:ext>
                </a:extLst>
              </a:tr>
              <a:tr h="318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KCS IT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942729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46120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Internacionalização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xmlns="" id="{0DC8A603-64A1-2F43-8B89-C01C6C949F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89358627"/>
              </p:ext>
            </p:extLst>
          </p:nvPr>
        </p:nvGraphicFramePr>
        <p:xfrm>
          <a:off x="624840" y="2136921"/>
          <a:ext cx="10942320" cy="44844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xmlns="" id="{5CCF35D0-11C2-40F9-9B11-E8DFB34A7B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7485957"/>
              </p:ext>
            </p:extLst>
          </p:nvPr>
        </p:nvGraphicFramePr>
        <p:xfrm>
          <a:off x="776876" y="7052556"/>
          <a:ext cx="10638247" cy="52591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456367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Melhoria profissional e relevância do curso para progressão na carreira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A6C8A489-DB61-404F-9FDC-2918EF71E9F0}"/>
              </a:ext>
            </a:extLst>
          </p:cNvPr>
          <p:cNvSpPr/>
          <p:nvPr/>
        </p:nvSpPr>
        <p:spPr>
          <a:xfrm>
            <a:off x="1763486" y="1874779"/>
            <a:ext cx="102216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PT" sz="24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Avaliação da formação recebida, por grau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C2F1E31C-1572-4068-9A9B-D185A5238BA1}"/>
              </a:ext>
            </a:extLst>
          </p:cNvPr>
          <p:cNvSpPr/>
          <p:nvPr/>
        </p:nvSpPr>
        <p:spPr>
          <a:xfrm>
            <a:off x="995319" y="5437875"/>
            <a:ext cx="109898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PT" sz="24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Adequação da formação às necessidades do mercado de trabalho, por grau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8C51C93E-E042-4CBD-B2B9-F94080EB5416}"/>
              </a:ext>
            </a:extLst>
          </p:cNvPr>
          <p:cNvSpPr/>
          <p:nvPr/>
        </p:nvSpPr>
        <p:spPr>
          <a:xfrm>
            <a:off x="4176475" y="9096922"/>
            <a:ext cx="78086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PT" sz="24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Grau de satisfação com o percurso profissional, por grau</a:t>
            </a:r>
          </a:p>
        </p:txBody>
      </p:sp>
      <p:cxnSp>
        <p:nvCxnSpPr>
          <p:cNvPr id="11" name="Conexão reta 10">
            <a:extLst>
              <a:ext uri="{FF2B5EF4-FFF2-40B4-BE49-F238E27FC236}">
                <a16:creationId xmlns:a16="http://schemas.microsoft.com/office/drawing/2014/main" xmlns="" id="{EDCE6EFB-342F-4427-BAD9-3263377C7DE8}"/>
              </a:ext>
            </a:extLst>
          </p:cNvPr>
          <p:cNvCxnSpPr>
            <a:cxnSpLocks/>
          </p:cNvCxnSpPr>
          <p:nvPr/>
        </p:nvCxnSpPr>
        <p:spPr>
          <a:xfrm>
            <a:off x="0" y="5386469"/>
            <a:ext cx="12192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xão reta 13">
            <a:extLst>
              <a:ext uri="{FF2B5EF4-FFF2-40B4-BE49-F238E27FC236}">
                <a16:creationId xmlns:a16="http://schemas.microsoft.com/office/drawing/2014/main" xmlns="" id="{43D10506-C022-4F57-9C39-28C68296D41A}"/>
              </a:ext>
            </a:extLst>
          </p:cNvPr>
          <p:cNvCxnSpPr>
            <a:cxnSpLocks/>
          </p:cNvCxnSpPr>
          <p:nvPr/>
        </p:nvCxnSpPr>
        <p:spPr>
          <a:xfrm>
            <a:off x="0" y="9047108"/>
            <a:ext cx="12192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Gráfico 16">
            <a:extLst>
              <a:ext uri="{FF2B5EF4-FFF2-40B4-BE49-F238E27FC236}">
                <a16:creationId xmlns:a16="http://schemas.microsoft.com/office/drawing/2014/main" xmlns="" id="{B894F254-2B67-493A-BD98-4A05EA62FB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77422145"/>
              </p:ext>
            </p:extLst>
          </p:nvPr>
        </p:nvGraphicFramePr>
        <p:xfrm>
          <a:off x="227875" y="2386255"/>
          <a:ext cx="11736250" cy="29487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Gráfico 17">
            <a:extLst>
              <a:ext uri="{FF2B5EF4-FFF2-40B4-BE49-F238E27FC236}">
                <a16:creationId xmlns:a16="http://schemas.microsoft.com/office/drawing/2014/main" xmlns="" id="{EACDE570-BE6C-42BC-8207-8E65586F26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53767102"/>
              </p:ext>
            </p:extLst>
          </p:nvPr>
        </p:nvGraphicFramePr>
        <p:xfrm>
          <a:off x="227875" y="5896342"/>
          <a:ext cx="11736249" cy="3099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Gráfico 18">
            <a:extLst>
              <a:ext uri="{FF2B5EF4-FFF2-40B4-BE49-F238E27FC236}">
                <a16:creationId xmlns:a16="http://schemas.microsoft.com/office/drawing/2014/main" xmlns="" id="{DD42FD88-F2C5-49E8-A7EE-CE1F6FF96D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38858201"/>
              </p:ext>
            </p:extLst>
          </p:nvPr>
        </p:nvGraphicFramePr>
        <p:xfrm>
          <a:off x="206829" y="9558587"/>
          <a:ext cx="11757295" cy="29832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6532930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Relação entre Indicadores de Empregabilidade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5225172D-A3F4-42CF-8A4A-CAA17F636F81}"/>
              </a:ext>
            </a:extLst>
          </p:cNvPr>
          <p:cNvSpPr/>
          <p:nvPr/>
        </p:nvSpPr>
        <p:spPr>
          <a:xfrm>
            <a:off x="5848828" y="1845202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t-PT" sz="24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Remuneração e emprego na área da formação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C76D9C76-F0B1-48B1-816C-62916F850B77}"/>
              </a:ext>
            </a:extLst>
          </p:cNvPr>
          <p:cNvSpPr/>
          <p:nvPr/>
        </p:nvSpPr>
        <p:spPr>
          <a:xfrm>
            <a:off x="5848828" y="5431201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t-PT" sz="24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Remuneração e internacionalização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3C713BBA-DE57-4025-833A-6FBE15B3F828}"/>
              </a:ext>
            </a:extLst>
          </p:cNvPr>
          <p:cNvSpPr/>
          <p:nvPr/>
        </p:nvSpPr>
        <p:spPr>
          <a:xfrm>
            <a:off x="4968238" y="9091841"/>
            <a:ext cx="69765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PT" sz="24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Internacionalização e emprego na área de formação</a:t>
            </a:r>
          </a:p>
        </p:txBody>
      </p:sp>
      <p:cxnSp>
        <p:nvCxnSpPr>
          <p:cNvPr id="6" name="Conexão reta 5">
            <a:extLst>
              <a:ext uri="{FF2B5EF4-FFF2-40B4-BE49-F238E27FC236}">
                <a16:creationId xmlns:a16="http://schemas.microsoft.com/office/drawing/2014/main" xmlns="" id="{D299CA84-F676-402C-97EF-484D39C6A992}"/>
              </a:ext>
            </a:extLst>
          </p:cNvPr>
          <p:cNvCxnSpPr>
            <a:cxnSpLocks/>
          </p:cNvCxnSpPr>
          <p:nvPr/>
        </p:nvCxnSpPr>
        <p:spPr>
          <a:xfrm>
            <a:off x="0" y="5386469"/>
            <a:ext cx="12192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xão reta 15">
            <a:extLst>
              <a:ext uri="{FF2B5EF4-FFF2-40B4-BE49-F238E27FC236}">
                <a16:creationId xmlns:a16="http://schemas.microsoft.com/office/drawing/2014/main" xmlns="" id="{F7ABA89B-1C6F-43EF-8379-C28FBEEDD804}"/>
              </a:ext>
            </a:extLst>
          </p:cNvPr>
          <p:cNvCxnSpPr>
            <a:cxnSpLocks/>
          </p:cNvCxnSpPr>
          <p:nvPr/>
        </p:nvCxnSpPr>
        <p:spPr>
          <a:xfrm>
            <a:off x="0" y="9047108"/>
            <a:ext cx="12192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xmlns="" id="{DF9E8902-594F-481F-A8BA-8B3E9BD563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9011765"/>
              </p:ext>
            </p:extLst>
          </p:nvPr>
        </p:nvGraphicFramePr>
        <p:xfrm>
          <a:off x="127868" y="2116448"/>
          <a:ext cx="4783340" cy="31688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Gráfico 16">
            <a:extLst>
              <a:ext uri="{FF2B5EF4-FFF2-40B4-BE49-F238E27FC236}">
                <a16:creationId xmlns:a16="http://schemas.microsoft.com/office/drawing/2014/main" xmlns="" id="{5C1F6D99-231F-44A0-8C46-E13ED388D4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7775861"/>
              </p:ext>
            </p:extLst>
          </p:nvPr>
        </p:nvGraphicFramePr>
        <p:xfrm>
          <a:off x="4968238" y="2378140"/>
          <a:ext cx="7095894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8" name="Gráfico 17">
            <a:extLst>
              <a:ext uri="{FF2B5EF4-FFF2-40B4-BE49-F238E27FC236}">
                <a16:creationId xmlns:a16="http://schemas.microsoft.com/office/drawing/2014/main" xmlns="" id="{376409D3-8EF8-42CC-ADDD-2C684E6404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8274520"/>
              </p:ext>
            </p:extLst>
          </p:nvPr>
        </p:nvGraphicFramePr>
        <p:xfrm>
          <a:off x="66906" y="5579851"/>
          <a:ext cx="4716435" cy="34166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9" name="Gráfico 18">
            <a:extLst>
              <a:ext uri="{FF2B5EF4-FFF2-40B4-BE49-F238E27FC236}">
                <a16:creationId xmlns:a16="http://schemas.microsoft.com/office/drawing/2014/main" xmlns="" id="{B2C3FF73-76C8-43D7-AF3D-8633E6CC65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87253840"/>
              </p:ext>
            </p:extLst>
          </p:nvPr>
        </p:nvGraphicFramePr>
        <p:xfrm>
          <a:off x="4968238" y="5892867"/>
          <a:ext cx="7095894" cy="31288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6" name="Gráfico 25">
            <a:extLst>
              <a:ext uri="{FF2B5EF4-FFF2-40B4-BE49-F238E27FC236}">
                <a16:creationId xmlns:a16="http://schemas.microsoft.com/office/drawing/2014/main" xmlns="" id="{C8BCA96A-AF3D-4CE7-B541-471A44FD0E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4612638"/>
              </p:ext>
            </p:extLst>
          </p:nvPr>
        </p:nvGraphicFramePr>
        <p:xfrm>
          <a:off x="127868" y="9322672"/>
          <a:ext cx="4593198" cy="3210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7" name="Gráfico 26">
            <a:extLst>
              <a:ext uri="{FF2B5EF4-FFF2-40B4-BE49-F238E27FC236}">
                <a16:creationId xmlns:a16="http://schemas.microsoft.com/office/drawing/2014/main" xmlns="" id="{68447A7B-E4D5-4B5C-A0AD-C0A4641A99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87506949"/>
              </p:ext>
            </p:extLst>
          </p:nvPr>
        </p:nvGraphicFramePr>
        <p:xfrm>
          <a:off x="4721066" y="9555282"/>
          <a:ext cx="7343066" cy="3044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2636523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E08E9CED-B2E5-4B43-99D7-20CE6CAB6478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32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Indicadores Principais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AFCB92FC-B04E-1C42-8F4D-795B4FEC3C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AC63C0D0-4D64-4E34-B87E-173666BB68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175545"/>
              </p:ext>
            </p:extLst>
          </p:nvPr>
        </p:nvGraphicFramePr>
        <p:xfrm>
          <a:off x="0" y="1705700"/>
          <a:ext cx="12192000" cy="1180107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xmlns="" val="2178627965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xmlns="" val="1018786918"/>
                    </a:ext>
                  </a:extLst>
                </a:gridCol>
              </a:tblGrid>
              <a:tr h="2145897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800" b="0" u="none" strike="noStrike" dirty="0">
                          <a:effectLst/>
                        </a:rPr>
                        <a:t>Taxa de emprego </a:t>
                      </a:r>
                    </a:p>
                    <a:p>
                      <a:pPr algn="ctr" fontAlgn="ctr"/>
                      <a:r>
                        <a:rPr lang="pt-PT" sz="2400" b="0" u="none" strike="noStrike" dirty="0">
                          <a:effectLst/>
                        </a:rPr>
                        <a:t>(% de diplomados com atividade profissional remunerada)</a:t>
                      </a:r>
                      <a:endParaRPr lang="pt-PT" sz="2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b="0" u="none" strike="noStrike" dirty="0">
                          <a:effectLst/>
                        </a:rPr>
                        <a:t>75,2%</a:t>
                      </a:r>
                      <a:endParaRPr lang="pt-PT" sz="2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266797520"/>
                  </a:ext>
                </a:extLst>
              </a:tr>
              <a:tr h="1821631"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Tempo de espera para a obtenção do 1.º emprego</a:t>
                      </a:r>
                      <a:br>
                        <a:rPr lang="pt-PT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t-PT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(% de diplomados que obtiveram emprego até 12 meses após a conclusão do curso)</a:t>
                      </a:r>
                    </a:p>
                    <a:p>
                      <a:pPr algn="ctr" fontAlgn="ctr"/>
                      <a:endParaRPr lang="pt-PT" sz="2400" b="0" u="none" strike="noStrike" dirty="0">
                        <a:effectLst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85,3%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44387279"/>
                  </a:ext>
                </a:extLst>
              </a:tr>
              <a:tr h="2299867">
                <a:tc>
                  <a:txBody>
                    <a:bodyPr/>
                    <a:lstStyle/>
                    <a:p>
                      <a:pPr algn="ctr" fontAlgn="ctr"/>
                      <a:endParaRPr lang="pt-PT" sz="2800" b="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pt-PT" sz="2800" b="0" u="none" strike="noStrike" dirty="0" smtClean="0">
                          <a:effectLst/>
                        </a:rPr>
                        <a:t>Emprego na área de formação </a:t>
                      </a:r>
                    </a:p>
                    <a:p>
                      <a:pPr algn="ctr" fontAlgn="ctr"/>
                      <a:r>
                        <a:rPr lang="pt-PT" sz="2400" b="0" u="none" strike="noStrike" dirty="0" smtClean="0">
                          <a:effectLst/>
                        </a:rPr>
                        <a:t>(% de diplomados </a:t>
                      </a:r>
                      <a:r>
                        <a:rPr lang="pt-PT" sz="2400" b="0" dirty="0" smtClean="0"/>
                        <a:t>com atividade profissional remunerada, a trabalhar na área de formação</a:t>
                      </a:r>
                      <a:r>
                        <a:rPr lang="pt-PT" sz="2400" b="0" u="none" strike="noStrike" dirty="0" smtClean="0">
                          <a:effectLst/>
                        </a:rPr>
                        <a:t>)</a:t>
                      </a:r>
                    </a:p>
                    <a:p>
                      <a:pPr algn="ctr" fontAlgn="ctr"/>
                      <a:endParaRPr lang="pt-PT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u="none" strike="noStrike" dirty="0" smtClean="0">
                        <a:effectLst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b="0" u="none" strike="noStrike" dirty="0" smtClean="0">
                          <a:effectLst/>
                        </a:rPr>
                        <a:t>7</a:t>
                      </a:r>
                      <a:r>
                        <a:rPr lang="pt-PT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6,8</a:t>
                      </a:r>
                      <a:r>
                        <a:rPr lang="pt-PT" sz="2800" b="0" u="none" strike="noStrike" dirty="0" smtClean="0">
                          <a:effectLst/>
                        </a:rPr>
                        <a:t>%</a:t>
                      </a:r>
                      <a:endParaRPr lang="pt-PT" sz="28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pt-PT" sz="2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5278691"/>
                  </a:ext>
                </a:extLst>
              </a:tr>
              <a:tr h="2233534">
                <a:tc>
                  <a:txBody>
                    <a:bodyPr/>
                    <a:lstStyle/>
                    <a:p>
                      <a:pPr algn="ctr" fontAlgn="ctr"/>
                      <a:endParaRPr lang="pt-PT" sz="2800" b="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pt-PT" sz="2800" b="0" u="none" strike="noStrike" dirty="0" smtClean="0">
                          <a:effectLst/>
                        </a:rPr>
                        <a:t>Internacionalização do emprego 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400" b="0" u="none" strike="noStrike" dirty="0" smtClean="0">
                          <a:effectLst/>
                        </a:rPr>
                        <a:t>(% de </a:t>
                      </a:r>
                      <a:r>
                        <a:rPr kumimoji="0" lang="pt-PT" sz="2400" b="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diplomados com atividade profissional remunerada, a trabalhar no estrangeiro</a:t>
                      </a:r>
                      <a:r>
                        <a:rPr lang="pt-PT" sz="2400" b="0" u="none" strike="noStrike" dirty="0" smtClean="0">
                          <a:effectLst/>
                        </a:rPr>
                        <a:t>)</a:t>
                      </a:r>
                      <a:endParaRPr lang="pt-PT" sz="24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u="none" strike="noStrike" dirty="0">
                        <a:effectLst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dirty="0" smtClean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b="0" dirty="0" smtClean="0"/>
                        <a:t>13,0%</a:t>
                      </a:r>
                      <a:endParaRPr lang="pt-PT" sz="28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575609933"/>
                  </a:ext>
                </a:extLst>
              </a:tr>
              <a:tr h="2713858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b="0" u="none" strike="noStrike" dirty="0" smtClean="0">
                          <a:effectLst/>
                        </a:rPr>
                        <a:t>Remuneração média mensal bruta </a:t>
                      </a:r>
                      <a:r>
                        <a:rPr lang="pt-PT" sz="2400" b="0" u="none" strike="noStrike" dirty="0" smtClean="0">
                          <a:effectLst/>
                        </a:rPr>
                        <a:t>(Base)</a:t>
                      </a:r>
                      <a:endParaRPr lang="pt-PT" sz="2800" b="0" u="none" strike="noStrike" dirty="0" smtClean="0">
                        <a:effectLst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u="none" strike="noStrike" dirty="0">
                        <a:effectLst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b="0" u="none" strike="noStrike" dirty="0" smtClean="0">
                          <a:effectLst/>
                        </a:rPr>
                        <a:t>1 176,2 €</a:t>
                      </a:r>
                      <a:endParaRPr lang="pt-PT" sz="28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218779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7430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49AC8111-E5B0-7443-A91D-ADA5C2606A44}"/>
              </a:ext>
            </a:extLst>
          </p:cNvPr>
          <p:cNvSpPr/>
          <p:nvPr/>
        </p:nvSpPr>
        <p:spPr>
          <a:xfrm>
            <a:off x="265956" y="1765302"/>
            <a:ext cx="11686558" cy="10772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1. População, Diplomados respondentes e Taxa de Resposta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2. Caracterização dos diplomados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3. Situação face ao emprego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4. Taxa de emprego</a:t>
            </a:r>
            <a:endParaRPr lang="pt-PT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5. Tipo de vínculo contratual com a entidade empregadora 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6. Remuneração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7. Inserção profissional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I. Tempo de espera para a obtenção do 1.º emprego;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II. </a:t>
            </a:r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Prosseguimento de estudos</a:t>
            </a:r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.</a:t>
            </a:r>
            <a:endParaRPr lang="pt-PT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8. Emprego na área da formação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9. Entidade empregadora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10. Internacionalização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11. Melhoria profissional e relevância do curso para progressão na carreira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pt-P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Avaliação da formação recebida, por grau</a:t>
            </a:r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II. Adequação da formação às necessidades do mercado de trabalho, por grau;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III. Grau de satisfação com o percurso profissional, por grau.</a:t>
            </a:r>
            <a:endParaRPr lang="pt-PT" sz="20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12. Relação entre Indicadores de Empregabilidade</a:t>
            </a:r>
          </a:p>
          <a:p>
            <a:r>
              <a:rPr lang="pt-PT" sz="20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Remuneração e emprego na área da formação;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II. Remuneração e internacionalização;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III. Internacionalização e emprego na área de formação.</a:t>
            </a:r>
          </a:p>
        </p:txBody>
      </p:sp>
      <p:pic>
        <p:nvPicPr>
          <p:cNvPr id="26" name="Imagem 25">
            <a:extLst>
              <a:ext uri="{FF2B5EF4-FFF2-40B4-BE49-F238E27FC236}">
                <a16:creationId xmlns:a16="http://schemas.microsoft.com/office/drawing/2014/main" xmlns="" id="{A6066F84-0477-48E2-B9C5-2FC7377D93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xmlns="" id="{9228153E-22A3-424A-86B8-BA91D8EB2304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Índice</a:t>
            </a:r>
          </a:p>
        </p:txBody>
      </p:sp>
    </p:spTree>
    <p:extLst>
      <p:ext uri="{BB962C8B-B14F-4D97-AF65-F5344CB8AC3E}">
        <p14:creationId xmlns:p14="http://schemas.microsoft.com/office/powerpoint/2010/main" val="3630891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Marcador de Posição de Conteúdo 6">
            <a:extLst>
              <a:ext uri="{FF2B5EF4-FFF2-40B4-BE49-F238E27FC236}">
                <a16:creationId xmlns:a16="http://schemas.microsoft.com/office/drawing/2014/main" xmlns="" id="{FE72AF7D-7143-4148-960E-50CB41E055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822756"/>
              </p:ext>
            </p:extLst>
          </p:nvPr>
        </p:nvGraphicFramePr>
        <p:xfrm>
          <a:off x="66906" y="3472547"/>
          <a:ext cx="5791343" cy="65523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26731">
                  <a:extLst>
                    <a:ext uri="{9D8B030D-6E8A-4147-A177-3AD203B41FA5}">
                      <a16:colId xmlns:a16="http://schemas.microsoft.com/office/drawing/2014/main" xmlns="" val="2243298805"/>
                    </a:ext>
                  </a:extLst>
                </a:gridCol>
                <a:gridCol w="838598">
                  <a:extLst>
                    <a:ext uri="{9D8B030D-6E8A-4147-A177-3AD203B41FA5}">
                      <a16:colId xmlns:a16="http://schemas.microsoft.com/office/drawing/2014/main" xmlns="" val="3015212997"/>
                    </a:ext>
                  </a:extLst>
                </a:gridCol>
                <a:gridCol w="1057605">
                  <a:extLst>
                    <a:ext uri="{9D8B030D-6E8A-4147-A177-3AD203B41FA5}">
                      <a16:colId xmlns:a16="http://schemas.microsoft.com/office/drawing/2014/main" xmlns="" val="2358951861"/>
                    </a:ext>
                  </a:extLst>
                </a:gridCol>
                <a:gridCol w="968409">
                  <a:extLst>
                    <a:ext uri="{9D8B030D-6E8A-4147-A177-3AD203B41FA5}">
                      <a16:colId xmlns:a16="http://schemas.microsoft.com/office/drawing/2014/main" xmlns="" val="2557936771"/>
                    </a:ext>
                  </a:extLst>
                </a:gridCol>
              </a:tblGrid>
              <a:tr h="825928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Licenciaturas – 1.º Ciclo</a:t>
                      </a: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População (N)</a:t>
                      </a: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Diplomados Respondentes (n)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 de resposta</a:t>
                      </a:r>
                      <a:endParaRPr lang="pt-PT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27736794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Biologia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161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49,7%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36103585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Bioquímica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68,9%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72018840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Geográfica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54,5%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81194585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Informática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57,1%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41735190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Informática (regime pós-laboral)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36,4%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14989611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Estatística Aplicada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80,0%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86502284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Física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52557971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Geologia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56,1%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39533382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Matemática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61,5%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6573312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Matemática Aplicada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56,7%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72135066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Meteorologia, Oceanografia e Geofísica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25473149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Química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58,8%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40681477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Química Tecnológica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44,4%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00668003"/>
                  </a:ext>
                </a:extLst>
              </a:tr>
              <a:tr h="409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Tecnologias de Informação e Comunicação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52,9%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25493407"/>
                  </a:ext>
                </a:extLst>
              </a:tr>
            </a:tbl>
          </a:graphicData>
        </a:graphic>
      </p:graphicFrame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xmlns="" id="{D18F03C5-C4D4-4542-8F63-403B6D42DC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968405"/>
              </p:ext>
            </p:extLst>
          </p:nvPr>
        </p:nvGraphicFramePr>
        <p:xfrm>
          <a:off x="66905" y="10106570"/>
          <a:ext cx="5791343" cy="24146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37085">
                  <a:extLst>
                    <a:ext uri="{9D8B030D-6E8A-4147-A177-3AD203B41FA5}">
                      <a16:colId xmlns:a16="http://schemas.microsoft.com/office/drawing/2014/main" xmlns="" val="3892135040"/>
                    </a:ext>
                  </a:extLst>
                </a:gridCol>
                <a:gridCol w="840986">
                  <a:extLst>
                    <a:ext uri="{9D8B030D-6E8A-4147-A177-3AD203B41FA5}">
                      <a16:colId xmlns:a16="http://schemas.microsoft.com/office/drawing/2014/main" xmlns="" val="2798625545"/>
                    </a:ext>
                  </a:extLst>
                </a:gridCol>
                <a:gridCol w="1008964">
                  <a:extLst>
                    <a:ext uri="{9D8B030D-6E8A-4147-A177-3AD203B41FA5}">
                      <a16:colId xmlns:a16="http://schemas.microsoft.com/office/drawing/2014/main" xmlns="" val="1026598003"/>
                    </a:ext>
                  </a:extLst>
                </a:gridCol>
                <a:gridCol w="1004308">
                  <a:extLst>
                    <a:ext uri="{9D8B030D-6E8A-4147-A177-3AD203B41FA5}">
                      <a16:colId xmlns:a16="http://schemas.microsoft.com/office/drawing/2014/main" xmlns="" val="4134857088"/>
                    </a:ext>
                  </a:extLst>
                </a:gridCol>
              </a:tblGrid>
              <a:tr h="1034455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Mestrados Integrados</a:t>
                      </a:r>
                      <a:endParaRPr lang="pt-PT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População (N)</a:t>
                      </a:r>
                    </a:p>
                  </a:txBody>
                  <a:tcPr marL="9525" marR="9525" marT="9525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Diplomados Respondentes (n)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 de resposta</a:t>
                      </a:r>
                      <a:endParaRPr lang="pt-PT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19922756"/>
                  </a:ext>
                </a:extLst>
              </a:tr>
              <a:tr h="4600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Biomédica e Biofísica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60,0%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48730526"/>
                  </a:ext>
                </a:extLst>
              </a:tr>
              <a:tr h="4600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da Energia e do Ambiente 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60,5%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28053031"/>
                  </a:ext>
                </a:extLst>
              </a:tr>
              <a:tr h="4600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Física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88256344"/>
                  </a:ext>
                </a:extLst>
              </a:tr>
            </a:tbl>
          </a:graphicData>
        </a:graphic>
      </p:graphicFrame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xmlns="" id="{72ED5259-5B29-F34F-B1BB-E570214F1F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5674350"/>
              </p:ext>
            </p:extLst>
          </p:nvPr>
        </p:nvGraphicFramePr>
        <p:xfrm>
          <a:off x="66906" y="1771017"/>
          <a:ext cx="12058188" cy="16198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05895">
                  <a:extLst>
                    <a:ext uri="{9D8B030D-6E8A-4147-A177-3AD203B41FA5}">
                      <a16:colId xmlns:a16="http://schemas.microsoft.com/office/drawing/2014/main" xmlns="" val="1864036315"/>
                    </a:ext>
                  </a:extLst>
                </a:gridCol>
                <a:gridCol w="2823016">
                  <a:extLst>
                    <a:ext uri="{9D8B030D-6E8A-4147-A177-3AD203B41FA5}">
                      <a16:colId xmlns:a16="http://schemas.microsoft.com/office/drawing/2014/main" xmlns="" val="3736695171"/>
                    </a:ext>
                  </a:extLst>
                </a:gridCol>
                <a:gridCol w="2700015">
                  <a:extLst>
                    <a:ext uri="{9D8B030D-6E8A-4147-A177-3AD203B41FA5}">
                      <a16:colId xmlns:a16="http://schemas.microsoft.com/office/drawing/2014/main" xmlns="" val="3489834892"/>
                    </a:ext>
                  </a:extLst>
                </a:gridCol>
                <a:gridCol w="2329262">
                  <a:extLst>
                    <a:ext uri="{9D8B030D-6E8A-4147-A177-3AD203B41FA5}">
                      <a16:colId xmlns:a16="http://schemas.microsoft.com/office/drawing/2014/main" xmlns="" val="1689357312"/>
                    </a:ext>
                  </a:extLst>
                </a:gridCol>
              </a:tblGrid>
              <a:tr h="414103">
                <a:tc>
                  <a:txBody>
                    <a:bodyPr/>
                    <a:lstStyle/>
                    <a:p>
                      <a:pPr algn="l" fontAlgn="b"/>
                      <a:r>
                        <a:rPr lang="pt-PT" sz="16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População (N)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6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Diplomados Respondentes (n)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6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 de resposta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51727740"/>
                  </a:ext>
                </a:extLst>
              </a:tr>
              <a:tr h="3014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Licenciaturas – 1.º Ciclo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449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244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54,3%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76565920"/>
                  </a:ext>
                </a:extLst>
              </a:tr>
              <a:tr h="3014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Mestrados Integrados</a:t>
                      </a:r>
                      <a:endParaRPr lang="pt-PT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59,7%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88329981"/>
                  </a:ext>
                </a:extLst>
              </a:tr>
              <a:tr h="3014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Mestrados – 2.º Ciclo</a:t>
                      </a:r>
                      <a:endParaRPr lang="pt-PT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256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138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53,9%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94257920"/>
                  </a:ext>
                </a:extLst>
              </a:tr>
              <a:tr h="301445">
                <a:tc>
                  <a:txBody>
                    <a:bodyPr/>
                    <a:lstStyle/>
                    <a:p>
                      <a:pPr algn="l" fontAlgn="b"/>
                      <a:r>
                        <a:rPr lang="pt-PT" sz="16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Geral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767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419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54,6%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32000805"/>
                  </a:ext>
                </a:extLst>
              </a:tr>
            </a:tbl>
          </a:graphicData>
        </a:graphic>
      </p:graphicFrame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xmlns="" id="{D47538FC-E196-0545-A41D-BCBC6D35B0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4365532"/>
              </p:ext>
            </p:extLst>
          </p:nvPr>
        </p:nvGraphicFramePr>
        <p:xfrm>
          <a:off x="5962049" y="3456217"/>
          <a:ext cx="6163045" cy="90650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26731">
                  <a:extLst>
                    <a:ext uri="{9D8B030D-6E8A-4147-A177-3AD203B41FA5}">
                      <a16:colId xmlns:a16="http://schemas.microsoft.com/office/drawing/2014/main" xmlns="" val="4103367025"/>
                    </a:ext>
                  </a:extLst>
                </a:gridCol>
                <a:gridCol w="937260">
                  <a:extLst>
                    <a:ext uri="{9D8B030D-6E8A-4147-A177-3AD203B41FA5}">
                      <a16:colId xmlns:a16="http://schemas.microsoft.com/office/drawing/2014/main" xmlns="" val="3260287285"/>
                    </a:ext>
                  </a:extLst>
                </a:gridCol>
                <a:gridCol w="1192216">
                  <a:extLst>
                    <a:ext uri="{9D8B030D-6E8A-4147-A177-3AD203B41FA5}">
                      <a16:colId xmlns:a16="http://schemas.microsoft.com/office/drawing/2014/main" xmlns="" val="435925375"/>
                    </a:ext>
                  </a:extLst>
                </a:gridCol>
                <a:gridCol w="706838">
                  <a:extLst>
                    <a:ext uri="{9D8B030D-6E8A-4147-A177-3AD203B41FA5}">
                      <a16:colId xmlns:a16="http://schemas.microsoft.com/office/drawing/2014/main" xmlns="" val="433026275"/>
                    </a:ext>
                  </a:extLst>
                </a:gridCol>
              </a:tblGrid>
              <a:tr h="561004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Mestrados – 2.º Ciclo</a:t>
                      </a:r>
                      <a:endParaRPr lang="pt-PT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População (N)</a:t>
                      </a:r>
                    </a:p>
                  </a:txBody>
                  <a:tcPr marL="9525" marR="9525" marT="9525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Diplomados Respondentes (n)</a:t>
                      </a:r>
                    </a:p>
                  </a:txBody>
                  <a:tcPr marL="9525" marR="9525" marT="9525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 de resposta</a:t>
                      </a:r>
                      <a:endParaRPr lang="pt-PT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86993066"/>
                  </a:ext>
                </a:extLst>
              </a:tr>
              <a:tr h="2610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Bioestatística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87062342"/>
                  </a:ext>
                </a:extLst>
              </a:tr>
              <a:tr h="2610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Bioinformática e Biologia Computacional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33,3%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19264001"/>
                  </a:ext>
                </a:extLst>
              </a:tr>
              <a:tr h="2610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Biologia da Conservação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68492251"/>
                  </a:ext>
                </a:extLst>
              </a:tr>
              <a:tr h="2610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Biologia Evolutiva e do Desenvolvimento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43,8%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84216796"/>
                  </a:ext>
                </a:extLst>
              </a:tr>
              <a:tr h="2610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Biologia Humana e Ambiente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69,6%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83511786"/>
                  </a:ext>
                </a:extLst>
              </a:tr>
              <a:tr h="2610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Biologia Molecular e Genética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45,5%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97955339"/>
                  </a:ext>
                </a:extLst>
              </a:tr>
              <a:tr h="2610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Bioquímica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41,7%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26044004"/>
                  </a:ext>
                </a:extLst>
              </a:tr>
              <a:tr h="2610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Ciências do Mar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78649599"/>
                  </a:ext>
                </a:extLst>
              </a:tr>
              <a:tr h="2610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Ciências Geofísicas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0497208"/>
                  </a:ext>
                </a:extLst>
              </a:tr>
              <a:tr h="2610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Ecologia e Gestão Ambiental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38,5%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04583565"/>
                  </a:ext>
                </a:extLst>
              </a:tr>
              <a:tr h="2610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Ecologia Marinha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7858833"/>
                  </a:ext>
                </a:extLst>
              </a:tr>
              <a:tr h="2610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Física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27367015"/>
                  </a:ext>
                </a:extLst>
              </a:tr>
              <a:tr h="2610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Geográfica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49198825"/>
                  </a:ext>
                </a:extLst>
              </a:tr>
              <a:tr h="2610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Informática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51,6%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08292976"/>
                  </a:ext>
                </a:extLst>
              </a:tr>
              <a:tr h="2610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Estatística e Investigação Operacional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66,7%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17236855"/>
                  </a:ext>
                </a:extLst>
              </a:tr>
              <a:tr h="2610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Física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40479705"/>
                  </a:ext>
                </a:extLst>
              </a:tr>
              <a:tr h="2610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Geoarqueologia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09131737"/>
                  </a:ext>
                </a:extLst>
              </a:tr>
              <a:tr h="2610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Geologia Aplicada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02735234"/>
                  </a:ext>
                </a:extLst>
              </a:tr>
              <a:tr h="41618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Geologia do Ambiente, Riscos Geológicos e Ordenamento do Território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66,7%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92157968"/>
                  </a:ext>
                </a:extLst>
              </a:tr>
              <a:tr h="2363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História e Filosofia das Ciências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33,3%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65337098"/>
                  </a:ext>
                </a:extLst>
              </a:tr>
              <a:tr h="2305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Informática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33,3%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38278097"/>
                  </a:ext>
                </a:extLst>
              </a:tr>
              <a:tr h="2610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Matemática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55,6%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25142685"/>
                  </a:ext>
                </a:extLst>
              </a:tr>
              <a:tr h="2610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Matemática Aplicada à Economia e à Gestão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66,7%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09434115"/>
                  </a:ext>
                </a:extLst>
              </a:tr>
              <a:tr h="2610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Matemática Financeira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71,4%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94184141"/>
                  </a:ext>
                </a:extLst>
              </a:tr>
              <a:tr h="2610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Matemática para Professores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29402995"/>
                  </a:ext>
                </a:extLst>
              </a:tr>
              <a:tr h="2610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Microbiologia Aplicada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68,8%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4477278"/>
                  </a:ext>
                </a:extLst>
              </a:tr>
              <a:tr h="2610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Química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61,1%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04621776"/>
                  </a:ext>
                </a:extLst>
              </a:tr>
              <a:tr h="41618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Química Inorgânica Biomédica: Aplicações em Diagnóstico e Terapia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79225141"/>
                  </a:ext>
                </a:extLst>
              </a:tr>
              <a:tr h="2610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Química Tecnológica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62,5%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88893740"/>
                  </a:ext>
                </a:extLst>
              </a:tr>
              <a:tr h="2610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Segurança Informática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43914013"/>
                  </a:ext>
                </a:extLst>
              </a:tr>
              <a:tr h="41736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Sistemas de Informação Geográfica - Tecnologias e Aplicações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66,7%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37204207"/>
                  </a:ext>
                </a:extLst>
              </a:tr>
            </a:tbl>
          </a:graphicData>
        </a:graphic>
      </p:graphicFrame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42CDD338-E98D-4DA5-B716-1553FD722A80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População, Diplomados respondentes e Taxa de Resposta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329009CA-282B-45F2-8F00-6DC331E744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260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ítulo 1">
            <a:extLst>
              <a:ext uri="{FF2B5EF4-FFF2-40B4-BE49-F238E27FC236}">
                <a16:creationId xmlns:a16="http://schemas.microsoft.com/office/drawing/2014/main" xmlns="" id="{8D1FEA36-507D-49EF-96C1-D413F2ED93EC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Caracterização dos diplomados</a:t>
            </a:r>
          </a:p>
        </p:txBody>
      </p:sp>
      <p:pic>
        <p:nvPicPr>
          <p:cNvPr id="22" name="Imagem 21">
            <a:extLst>
              <a:ext uri="{FF2B5EF4-FFF2-40B4-BE49-F238E27FC236}">
                <a16:creationId xmlns:a16="http://schemas.microsoft.com/office/drawing/2014/main" xmlns="" id="{8B8981DD-1100-48CD-8679-E8578C3678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1EC7500C-F1CF-4E89-88BB-17B50CB1B93A}"/>
              </a:ext>
            </a:extLst>
          </p:cNvPr>
          <p:cNvSpPr/>
          <p:nvPr/>
        </p:nvSpPr>
        <p:spPr>
          <a:xfrm>
            <a:off x="377404" y="11948307"/>
            <a:ext cx="114371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Para o cálculo da média da Idade de conclusão do curso excluíram-se os diplomados da licenciatura Geologia, por ter uma duração, de 4 anos letivos, superior à dos restantes cursos de licenciatura.</a:t>
            </a:r>
            <a:endParaRPr lang="pt-PT" dirty="0"/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xmlns="" id="{C5A58639-7281-BF4B-BDD9-8B9639F338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33687947"/>
              </p:ext>
            </p:extLst>
          </p:nvPr>
        </p:nvGraphicFramePr>
        <p:xfrm>
          <a:off x="79606" y="1820245"/>
          <a:ext cx="6016393" cy="43330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xmlns="" id="{8AA665FC-D082-8246-894A-95688362B06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5281226"/>
              </p:ext>
            </p:extLst>
          </p:nvPr>
        </p:nvGraphicFramePr>
        <p:xfrm>
          <a:off x="5962246" y="1820244"/>
          <a:ext cx="6016394" cy="43330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xmlns="" id="{C7D068A2-6E7E-5348-8283-C99FDA7A4A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35559145"/>
              </p:ext>
            </p:extLst>
          </p:nvPr>
        </p:nvGraphicFramePr>
        <p:xfrm>
          <a:off x="430002" y="6359600"/>
          <a:ext cx="11331996" cy="27673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xmlns="" id="{B64D6588-19F0-5B4E-BC0F-52E41DED8F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9891898"/>
              </p:ext>
            </p:extLst>
          </p:nvPr>
        </p:nvGraphicFramePr>
        <p:xfrm>
          <a:off x="430002" y="9235340"/>
          <a:ext cx="11331996" cy="2712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647680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">
            <a:extLst>
              <a:ext uri="{FF2B5EF4-FFF2-40B4-BE49-F238E27FC236}">
                <a16:creationId xmlns:a16="http://schemas.microsoft.com/office/drawing/2014/main" xmlns="" id="{0CD15F52-1527-4A69-89DF-CEE314E34315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Situação face ao emprego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xmlns="" id="{79EAEDBD-1431-461B-93D9-197502E330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xmlns="" id="{CD7CB414-898F-FA40-A4CF-1BE458430E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57021362"/>
              </p:ext>
            </p:extLst>
          </p:nvPr>
        </p:nvGraphicFramePr>
        <p:xfrm>
          <a:off x="-559820" y="1753756"/>
          <a:ext cx="12735307" cy="6093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xmlns="" id="{0AFE934D-9C06-46CF-B509-4A7E1B7F67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9842056"/>
              </p:ext>
            </p:extLst>
          </p:nvPr>
        </p:nvGraphicFramePr>
        <p:xfrm>
          <a:off x="66906" y="7847444"/>
          <a:ext cx="12125094" cy="4752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76096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2D75B0A6-8668-4541-8697-9884A266DDF0}"/>
              </a:ext>
            </a:extLst>
          </p:cNvPr>
          <p:cNvSpPr txBox="1">
            <a:spLocks/>
          </p:cNvSpPr>
          <p:nvPr/>
        </p:nvSpPr>
        <p:spPr>
          <a:xfrm>
            <a:off x="0" y="3213904"/>
            <a:ext cx="12192000" cy="8193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endParaRPr lang="pt-PT" sz="2800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B54BA6F1-5977-9848-9443-E8BCB3A9DE06}"/>
              </a:ext>
            </a:extLst>
          </p:cNvPr>
          <p:cNvSpPr/>
          <p:nvPr/>
        </p:nvSpPr>
        <p:spPr>
          <a:xfrm>
            <a:off x="330420" y="2188656"/>
            <a:ext cx="11658598" cy="17572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pt-P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Taxa de emprego (% de diplomados com atividade profissional) da FCUL é calculada da seguinte forma:</a:t>
            </a:r>
          </a:p>
          <a:p>
            <a:pPr algn="just">
              <a:lnSpc>
                <a:spcPct val="115000"/>
              </a:lnSpc>
            </a:pPr>
            <a:endParaRPr lang="pt-PT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endParaRPr lang="pt-PT" sz="24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B2101F5A-8C8B-CE48-B5AD-FF0E90EFFEE9}"/>
              </a:ext>
            </a:extLst>
          </p:cNvPr>
          <p:cNvSpPr/>
          <p:nvPr/>
        </p:nvSpPr>
        <p:spPr>
          <a:xfrm>
            <a:off x="6309856" y="4472915"/>
            <a:ext cx="5551724" cy="112575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CAPR – Com atividade profissional remunerada</a:t>
            </a:r>
            <a:endParaRPr lang="pt-PT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SAPR – Sem atividade profissional remunerada</a:t>
            </a:r>
            <a:endParaRPr lang="pt-PT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ENPE – Estudante que não procura emprego</a:t>
            </a:r>
            <a:endParaRPr lang="pt-PT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tângulo 4">
                <a:extLst>
                  <a:ext uri="{FF2B5EF4-FFF2-40B4-BE49-F238E27FC236}">
                    <a16:creationId xmlns:a16="http://schemas.microsoft.com/office/drawing/2014/main" xmlns="" id="{7E0D77B2-03F4-2748-AE4D-A4D0EDF1EC7D}"/>
                  </a:ext>
                </a:extLst>
              </p:cNvPr>
              <p:cNvSpPr/>
              <p:nvPr/>
            </p:nvSpPr>
            <p:spPr>
              <a:xfrm>
                <a:off x="330420" y="3489697"/>
                <a:ext cx="7026563" cy="20056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</a:pPr>
                <a14:m>
                  <m:oMath xmlns:m="http://schemas.openxmlformats.org/officeDocument/2006/math">
                    <m:r>
                      <a:rPr lang="pt-PT" sz="280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𝑇𝐸</m:t>
                    </m:r>
                    <m:r>
                      <a:rPr lang="pt-PT" sz="280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=</m:t>
                    </m:r>
                    <m:f>
                      <m:fPr>
                        <m:ctrlP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𝐶𝐴𝑃𝑅</m:t>
                        </m:r>
                      </m:num>
                      <m:den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𝐶𝐴𝑃𝑅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𝑆𝐴𝑃𝑅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𝐸𝑁𝑃𝐸</m:t>
                        </m:r>
                      </m:den>
                    </m:f>
                  </m:oMath>
                </a14:m>
                <a:r>
                  <a:rPr lang="pt-PT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x 100 </a:t>
                </a:r>
              </a:p>
              <a:p>
                <a:pPr algn="ctr">
                  <a:lnSpc>
                    <a:spcPct val="115000"/>
                  </a:lnSpc>
                </a:pPr>
                <a:endParaRPr lang="pt-PT" sz="28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</a:pPr>
                <a:r>
                  <a:rPr lang="pt-PT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76</m:t>
                        </m:r>
                      </m:num>
                      <m:den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76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143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47</m:t>
                        </m:r>
                      </m:den>
                    </m:f>
                  </m:oMath>
                </a14:m>
                <a:r>
                  <a:rPr lang="pt-PT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100 = 75,2%</a:t>
                </a:r>
              </a:p>
            </p:txBody>
          </p:sp>
        </mc:Choice>
        <mc:Fallback xmlns="">
          <p:sp>
            <p:nvSpPr>
              <p:cNvPr id="5" name="Retângulo 4">
                <a:extLst>
                  <a:ext uri="{FF2B5EF4-FFF2-40B4-BE49-F238E27FC236}">
                    <a16:creationId xmlns:a16="http://schemas.microsoft.com/office/drawing/2014/main" id="{7E0D77B2-03F4-2748-AE4D-A4D0EDF1EC7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420" y="3489697"/>
                <a:ext cx="7026563" cy="2005677"/>
              </a:xfrm>
              <a:prstGeom prst="rect">
                <a:avLst/>
              </a:prstGeom>
              <a:blipFill>
                <a:blip r:embed="rId2"/>
                <a:stretch>
                  <a:fillRect b="-2432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ítulo 1">
            <a:extLst>
              <a:ext uri="{FF2B5EF4-FFF2-40B4-BE49-F238E27FC236}">
                <a16:creationId xmlns:a16="http://schemas.microsoft.com/office/drawing/2014/main" xmlns="" id="{0CD15F52-1527-4A69-89DF-CEE314E34315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Taxa de emprego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xmlns="" id="{79EAEDBD-1431-461B-93D9-197502E330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xmlns="" id="{5BB8C74B-E3A1-1E41-A006-1A22911A6B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23209191"/>
              </p:ext>
            </p:extLst>
          </p:nvPr>
        </p:nvGraphicFramePr>
        <p:xfrm>
          <a:off x="500308" y="6299994"/>
          <a:ext cx="11191383" cy="5848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93464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Tipo de vínculo contratual com a entidade empregadora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xmlns="" id="{F56BC1CA-FA1E-5A47-9A41-BF0A992960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97197270"/>
              </p:ext>
            </p:extLst>
          </p:nvPr>
        </p:nvGraphicFramePr>
        <p:xfrm>
          <a:off x="1350844" y="2137002"/>
          <a:ext cx="9490312" cy="5471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xmlns="" id="{3CD11DCC-2DBF-4A9D-BB70-03BE545792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64852761"/>
              </p:ext>
            </p:extLst>
          </p:nvPr>
        </p:nvGraphicFramePr>
        <p:xfrm>
          <a:off x="433387" y="8039736"/>
          <a:ext cx="11325225" cy="40760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48748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Remuneração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14" name="Gráfico 13">
            <a:extLst>
              <a:ext uri="{FF2B5EF4-FFF2-40B4-BE49-F238E27FC236}">
                <a16:creationId xmlns:a16="http://schemas.microsoft.com/office/drawing/2014/main" xmlns="" id="{444D0EB0-846B-A945-AE6B-310862E900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19708083"/>
              </p:ext>
            </p:extLst>
          </p:nvPr>
        </p:nvGraphicFramePr>
        <p:xfrm>
          <a:off x="6096000" y="2049938"/>
          <a:ext cx="5932745" cy="4655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xmlns="" id="{BE43935D-A98E-644A-B6F1-3660130052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53286998"/>
              </p:ext>
            </p:extLst>
          </p:nvPr>
        </p:nvGraphicFramePr>
        <p:xfrm>
          <a:off x="163256" y="2049938"/>
          <a:ext cx="5932744" cy="461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xmlns="" id="{2FB8EC20-49F0-5E47-9315-96CA416243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70633450"/>
              </p:ext>
            </p:extLst>
          </p:nvPr>
        </p:nvGraphicFramePr>
        <p:xfrm>
          <a:off x="574040" y="7010400"/>
          <a:ext cx="11043920" cy="51339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12927598"/>
      </p:ext>
    </p:extLst>
  </p:cSld>
  <p:clrMapOvr>
    <a:masterClrMapping/>
  </p:clrMapOvr>
</p:sld>
</file>

<file path=ppt/theme/theme1.xml><?xml version="1.0" encoding="utf-8"?>
<a:theme xmlns:a="http://schemas.openxmlformats.org/drawingml/2006/main" name="Gotícula">
  <a:themeElements>
    <a:clrScheme name="Gotícul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Personalizado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Gotícu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TM04033925[[fn=Gotícula]]</Template>
  <TotalTime>3632</TotalTime>
  <Words>1364</Words>
  <Application>Microsoft Office PowerPoint</Application>
  <PresentationFormat>Personalizados</PresentationFormat>
  <Paragraphs>409</Paragraphs>
  <Slides>17</Slides>
  <Notes>2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Cambria Math</vt:lpstr>
      <vt:lpstr>Times New Roman</vt:lpstr>
      <vt:lpstr>Gotícula</vt:lpstr>
      <vt:lpstr>     INQUÉRITO À EMPREGABILIDADE  DOS DIPLOMADOS DA FCUL EM 2013/14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Análise de Dados à Empregabilidade Recente</dc:title>
  <dc:creator>Ana Beatriz Lopes</dc:creator>
  <cp:lastModifiedBy>Rebeca Atouguia</cp:lastModifiedBy>
  <cp:revision>107</cp:revision>
  <cp:lastPrinted>2019-04-05T15:19:25Z</cp:lastPrinted>
  <dcterms:created xsi:type="dcterms:W3CDTF">2019-04-03T16:18:41Z</dcterms:created>
  <dcterms:modified xsi:type="dcterms:W3CDTF">2020-01-22T10:43:13Z</dcterms:modified>
</cp:coreProperties>
</file>