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2" r:id="rId1"/>
  </p:sldMasterIdLst>
  <p:notesMasterIdLst>
    <p:notesMasterId r:id="rId19"/>
  </p:notesMasterIdLst>
  <p:sldIdLst>
    <p:sldId id="256" r:id="rId2"/>
    <p:sldId id="257" r:id="rId3"/>
    <p:sldId id="274" r:id="rId4"/>
    <p:sldId id="262" r:id="rId5"/>
    <p:sldId id="261" r:id="rId6"/>
    <p:sldId id="265" r:id="rId7"/>
    <p:sldId id="288" r:id="rId8"/>
    <p:sldId id="263" r:id="rId9"/>
    <p:sldId id="275" r:id="rId10"/>
    <p:sldId id="276" r:id="rId11"/>
    <p:sldId id="289" r:id="rId12"/>
    <p:sldId id="287" r:id="rId13"/>
    <p:sldId id="277" r:id="rId14"/>
    <p:sldId id="278" r:id="rId15"/>
    <p:sldId id="279" r:id="rId16"/>
    <p:sldId id="280" r:id="rId17"/>
    <p:sldId id="281" r:id="rId18"/>
  </p:sldIdLst>
  <p:sldSz cx="12192000" cy="12599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1C5"/>
    <a:srgbClr val="D2D2D2"/>
    <a:srgbClr val="D8D8D8"/>
    <a:srgbClr val="2FA3EE"/>
    <a:srgbClr val="2738A0"/>
    <a:srgbClr val="FFC000"/>
    <a:srgbClr val="3550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4EDEFB-A753-4B99-9245-8ECD3C81C7AC}" v="617" dt="2019-07-03T11:42:15.1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Estilo Escuro 2 - Destaque 5/Destaqu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Estilo Médio 2 - Destaqu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Destaqu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5BE263C-DBD7-4A20-BB59-AAB30ACAA65A}" styleName="Estilo Médio 3 - Destaqu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Destaqu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Estilo Médio 3 - Destaqu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15"/>
    <p:restoredTop sz="86384"/>
  </p:normalViewPr>
  <p:slideViewPr>
    <p:cSldViewPr snapToGrid="0" snapToObjects="1">
      <p:cViewPr varScale="1">
        <p:scale>
          <a:sx n="64" d="100"/>
          <a:sy n="64" d="100"/>
        </p:scale>
        <p:origin x="2496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Beatriz Lopes" userId="6818cc6d16d05815" providerId="LiveId" clId="{8BAB155F-B160-4D9F-B458-C1D7B7DB6646}"/>
    <pc:docChg chg="undo modSld">
      <pc:chgData name="Ana Beatriz Lopes" userId="6818cc6d16d05815" providerId="LiveId" clId="{8BAB155F-B160-4D9F-B458-C1D7B7DB6646}" dt="2019-07-03T11:42:15.188" v="656" actId="207"/>
      <pc:docMkLst>
        <pc:docMk/>
      </pc:docMkLst>
      <pc:sldChg chg="modSp">
        <pc:chgData name="Ana Beatriz Lopes" userId="6818cc6d16d05815" providerId="LiveId" clId="{8BAB155F-B160-4D9F-B458-C1D7B7DB6646}" dt="2019-07-03T09:06:55.245" v="3" actId="20577"/>
        <pc:sldMkLst>
          <pc:docMk/>
          <pc:sldMk cId="1604433446" sldId="256"/>
        </pc:sldMkLst>
        <pc:spChg chg="mod">
          <ac:chgData name="Ana Beatriz Lopes" userId="6818cc6d16d05815" providerId="LiveId" clId="{8BAB155F-B160-4D9F-B458-C1D7B7DB6646}" dt="2019-07-03T09:06:55.245" v="3" actId="20577"/>
          <ac:spMkLst>
            <pc:docMk/>
            <pc:sldMk cId="1604433446" sldId="256"/>
            <ac:spMk id="2" creationId="{859F7174-DBCB-CF4D-9156-1095E53DA768}"/>
          </ac:spMkLst>
        </pc:spChg>
      </pc:sldChg>
      <pc:sldChg chg="modSp">
        <pc:chgData name="Ana Beatriz Lopes" userId="6818cc6d16d05815" providerId="LiveId" clId="{8BAB155F-B160-4D9F-B458-C1D7B7DB6646}" dt="2019-07-03T09:09:56.112" v="28" actId="20577"/>
        <pc:sldMkLst>
          <pc:docMk/>
          <pc:sldMk cId="1917430042" sldId="257"/>
        </pc:sldMkLst>
        <pc:graphicFrameChg chg="modGraphic">
          <ac:chgData name="Ana Beatriz Lopes" userId="6818cc6d16d05815" providerId="LiveId" clId="{8BAB155F-B160-4D9F-B458-C1D7B7DB6646}" dt="2019-07-03T09:09:56.112" v="28" actId="20577"/>
          <ac:graphicFrameMkLst>
            <pc:docMk/>
            <pc:sldMk cId="1917430042" sldId="257"/>
            <ac:graphicFrameMk id="2" creationId="{AC63C0D0-4D64-4E34-B87E-173666BB6895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09:54:38.073" v="135" actId="207"/>
        <pc:sldMkLst>
          <pc:docMk/>
          <pc:sldMk cId="2647680291" sldId="261"/>
        </pc:sldMkLst>
        <pc:graphicFrameChg chg="add mod">
          <ac:chgData name="Ana Beatriz Lopes" userId="6818cc6d16d05815" providerId="LiveId" clId="{8BAB155F-B160-4D9F-B458-C1D7B7DB6646}" dt="2019-07-03T09:51:30.152" v="92" actId="207"/>
          <ac:graphicFrameMkLst>
            <pc:docMk/>
            <pc:sldMk cId="2647680291" sldId="261"/>
            <ac:graphicFrameMk id="9" creationId="{C5A58639-7281-BF4B-BDD9-8B9639F3383E}"/>
          </ac:graphicFrameMkLst>
        </pc:graphicFrameChg>
        <pc:graphicFrameChg chg="del">
          <ac:chgData name="Ana Beatriz Lopes" userId="6818cc6d16d05815" providerId="LiveId" clId="{8BAB155F-B160-4D9F-B458-C1D7B7DB6646}" dt="2019-07-03T09:49:16.574" v="76" actId="478"/>
          <ac:graphicFrameMkLst>
            <pc:docMk/>
            <pc:sldMk cId="2647680291" sldId="261"/>
            <ac:graphicFrameMk id="10" creationId="{C5A58639-7281-BF4B-BDD9-8B9639F3383E}"/>
          </ac:graphicFrameMkLst>
        </pc:graphicFrameChg>
        <pc:graphicFrameChg chg="del">
          <ac:chgData name="Ana Beatriz Lopes" userId="6818cc6d16d05815" providerId="LiveId" clId="{8BAB155F-B160-4D9F-B458-C1D7B7DB6646}" dt="2019-07-03T09:51:57.552" v="97" actId="478"/>
          <ac:graphicFrameMkLst>
            <pc:docMk/>
            <pc:sldMk cId="2647680291" sldId="261"/>
            <ac:graphicFrameMk id="11" creationId="{C7D068A2-6E7E-5348-8283-C99FDA7A4ACF}"/>
          </ac:graphicFrameMkLst>
        </pc:graphicFrameChg>
        <pc:graphicFrameChg chg="del mod">
          <ac:chgData name="Ana Beatriz Lopes" userId="6818cc6d16d05815" providerId="LiveId" clId="{8BAB155F-B160-4D9F-B458-C1D7B7DB6646}" dt="2019-07-03T09:53:47.163" v="120" actId="478"/>
          <ac:graphicFrameMkLst>
            <pc:docMk/>
            <pc:sldMk cId="2647680291" sldId="261"/>
            <ac:graphicFrameMk id="12" creationId="{B64D6588-19F0-5B4E-BC0F-52E41DED8F66}"/>
          </ac:graphicFrameMkLst>
        </pc:graphicFrameChg>
        <pc:graphicFrameChg chg="add del mod">
          <ac:chgData name="Ana Beatriz Lopes" userId="6818cc6d16d05815" providerId="LiveId" clId="{8BAB155F-B160-4D9F-B458-C1D7B7DB6646}" dt="2019-07-03T09:52:38.760" v="105" actId="478"/>
          <ac:graphicFrameMkLst>
            <pc:docMk/>
            <pc:sldMk cId="2647680291" sldId="261"/>
            <ac:graphicFrameMk id="13" creationId="{C5A58639-7281-BF4B-BDD9-8B9639F3383E}"/>
          </ac:graphicFrameMkLst>
        </pc:graphicFrameChg>
        <pc:graphicFrameChg chg="add mod">
          <ac:chgData name="Ana Beatriz Lopes" userId="6818cc6d16d05815" providerId="LiveId" clId="{8BAB155F-B160-4D9F-B458-C1D7B7DB6646}" dt="2019-07-03T09:53:41.712" v="118" actId="1076"/>
          <ac:graphicFrameMkLst>
            <pc:docMk/>
            <pc:sldMk cId="2647680291" sldId="261"/>
            <ac:graphicFrameMk id="14" creationId="{C7D068A2-6E7E-5348-8283-C99FDA7A4ACF}"/>
          </ac:graphicFrameMkLst>
        </pc:graphicFrameChg>
        <pc:graphicFrameChg chg="add mod">
          <ac:chgData name="Ana Beatriz Lopes" userId="6818cc6d16d05815" providerId="LiveId" clId="{8BAB155F-B160-4D9F-B458-C1D7B7DB6646}" dt="2019-07-03T09:53:16.584" v="114" actId="14100"/>
          <ac:graphicFrameMkLst>
            <pc:docMk/>
            <pc:sldMk cId="2647680291" sldId="261"/>
            <ac:graphicFrameMk id="15" creationId="{8AA665FC-D082-8246-894A-95688362B061}"/>
          </ac:graphicFrameMkLst>
        </pc:graphicFrameChg>
        <pc:graphicFrameChg chg="add mod">
          <ac:chgData name="Ana Beatriz Lopes" userId="6818cc6d16d05815" providerId="LiveId" clId="{8BAB155F-B160-4D9F-B458-C1D7B7DB6646}" dt="2019-07-03T09:54:38.073" v="135" actId="207"/>
          <ac:graphicFrameMkLst>
            <pc:docMk/>
            <pc:sldMk cId="2647680291" sldId="261"/>
            <ac:graphicFrameMk id="16" creationId="{B64D6588-19F0-5B4E-BC0F-52E41DED8F66}"/>
          </ac:graphicFrameMkLst>
        </pc:graphicFrameChg>
        <pc:graphicFrameChg chg="del">
          <ac:chgData name="Ana Beatriz Lopes" userId="6818cc6d16d05815" providerId="LiveId" clId="{8BAB155F-B160-4D9F-B458-C1D7B7DB6646}" dt="2019-07-03T09:51:39.068" v="93" actId="478"/>
          <ac:graphicFrameMkLst>
            <pc:docMk/>
            <pc:sldMk cId="2647680291" sldId="261"/>
            <ac:graphicFrameMk id="25" creationId="{8AA665FC-D082-8246-894A-95688362B061}"/>
          </ac:graphicFrameMkLst>
        </pc:graphicFrameChg>
      </pc:sldChg>
      <pc:sldChg chg="modSp">
        <pc:chgData name="Ana Beatriz Lopes" userId="6818cc6d16d05815" providerId="LiveId" clId="{8BAB155F-B160-4D9F-B458-C1D7B7DB6646}" dt="2019-07-03T09:48:08.437" v="69" actId="120"/>
        <pc:sldMkLst>
          <pc:docMk/>
          <pc:sldMk cId="4039260765" sldId="262"/>
        </pc:sldMkLst>
        <pc:graphicFrameChg chg="mod modGraphic">
          <ac:chgData name="Ana Beatriz Lopes" userId="6818cc6d16d05815" providerId="LiveId" clId="{8BAB155F-B160-4D9F-B458-C1D7B7DB6646}" dt="2019-07-03T09:48:02.368" v="68" actId="120"/>
          <ac:graphicFrameMkLst>
            <pc:docMk/>
            <pc:sldMk cId="4039260765" sldId="262"/>
            <ac:graphicFrameMk id="7" creationId="{FE72AF7D-7143-4148-960E-50CB41E055B1}"/>
          </ac:graphicFrameMkLst>
        </pc:graphicFrameChg>
        <pc:graphicFrameChg chg="mod modGraphic">
          <ac:chgData name="Ana Beatriz Lopes" userId="6818cc6d16d05815" providerId="LiveId" clId="{8BAB155F-B160-4D9F-B458-C1D7B7DB6646}" dt="2019-07-03T09:47:42.804" v="67" actId="255"/>
          <ac:graphicFrameMkLst>
            <pc:docMk/>
            <pc:sldMk cId="4039260765" sldId="262"/>
            <ac:graphicFrameMk id="9" creationId="{D18F03C5-C4D4-4542-8F63-403B6D42DCE6}"/>
          </ac:graphicFrameMkLst>
        </pc:graphicFrameChg>
        <pc:graphicFrameChg chg="mod modGraphic">
          <ac:chgData name="Ana Beatriz Lopes" userId="6818cc6d16d05815" providerId="LiveId" clId="{8BAB155F-B160-4D9F-B458-C1D7B7DB6646}" dt="2019-07-03T09:43:05.453" v="40" actId="2062"/>
          <ac:graphicFrameMkLst>
            <pc:docMk/>
            <pc:sldMk cId="4039260765" sldId="262"/>
            <ac:graphicFrameMk id="11" creationId="{72ED5259-5B29-F34F-B1BB-E570214F1F00}"/>
          </ac:graphicFrameMkLst>
        </pc:graphicFrameChg>
        <pc:graphicFrameChg chg="mod modGraphic">
          <ac:chgData name="Ana Beatriz Lopes" userId="6818cc6d16d05815" providerId="LiveId" clId="{8BAB155F-B160-4D9F-B458-C1D7B7DB6646}" dt="2019-07-03T09:48:08.437" v="69" actId="120"/>
          <ac:graphicFrameMkLst>
            <pc:docMk/>
            <pc:sldMk cId="4039260765" sldId="262"/>
            <ac:graphicFrameMk id="12" creationId="{D47538FC-E196-0545-A41D-BCBC6D35B00A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10:29:17.190" v="258" actId="207"/>
        <pc:sldMkLst>
          <pc:docMk/>
          <pc:sldMk cId="4048748581" sldId="263"/>
        </pc:sldMkLst>
        <pc:graphicFrameChg chg="del">
          <ac:chgData name="Ana Beatriz Lopes" userId="6818cc6d16d05815" providerId="LiveId" clId="{8BAB155F-B160-4D9F-B458-C1D7B7DB6646}" dt="2019-07-03T10:28:14.841" v="248" actId="478"/>
          <ac:graphicFrameMkLst>
            <pc:docMk/>
            <pc:sldMk cId="4048748581" sldId="263"/>
            <ac:graphicFrameMk id="6" creationId="{017E4EA0-6394-F440-A49D-0EC8E418A8FF}"/>
          </ac:graphicFrameMkLst>
        </pc:graphicFrameChg>
        <pc:graphicFrameChg chg="add mod">
          <ac:chgData name="Ana Beatriz Lopes" userId="6818cc6d16d05815" providerId="LiveId" clId="{8BAB155F-B160-4D9F-B458-C1D7B7DB6646}" dt="2019-07-03T10:19:25.516" v="231" actId="14100"/>
          <ac:graphicFrameMkLst>
            <pc:docMk/>
            <pc:sldMk cId="4048748581" sldId="263"/>
            <ac:graphicFrameMk id="7" creationId="{F56BC1CA-FA1E-5A47-9A41-BF0A992960E1}"/>
          </ac:graphicFrameMkLst>
        </pc:graphicFrameChg>
        <pc:graphicFrameChg chg="add mod">
          <ac:chgData name="Ana Beatriz Lopes" userId="6818cc6d16d05815" providerId="LiveId" clId="{8BAB155F-B160-4D9F-B458-C1D7B7DB6646}" dt="2019-07-03T10:25:11.848" v="247" actId="207"/>
          <ac:graphicFrameMkLst>
            <pc:docMk/>
            <pc:sldMk cId="4048748581" sldId="263"/>
            <ac:graphicFrameMk id="8" creationId="{F56BC1CA-FA1E-5A47-9A41-BF0A992960E1}"/>
          </ac:graphicFrameMkLst>
        </pc:graphicFrameChg>
        <pc:graphicFrameChg chg="add mod">
          <ac:chgData name="Ana Beatriz Lopes" userId="6818cc6d16d05815" providerId="LiveId" clId="{8BAB155F-B160-4D9F-B458-C1D7B7DB6646}" dt="2019-07-03T10:29:17.190" v="258" actId="207"/>
          <ac:graphicFrameMkLst>
            <pc:docMk/>
            <pc:sldMk cId="4048748581" sldId="263"/>
            <ac:graphicFrameMk id="9" creationId="{017E4EA0-6394-F440-A49D-0EC8E418A8FF}"/>
          </ac:graphicFrameMkLst>
        </pc:graphicFrameChg>
        <pc:graphicFrameChg chg="add del mod">
          <ac:chgData name="Ana Beatriz Lopes" userId="6818cc6d16d05815" providerId="LiveId" clId="{8BAB155F-B160-4D9F-B458-C1D7B7DB6646}" dt="2019-07-03T10:19:40.735" v="235" actId="478"/>
          <ac:graphicFrameMkLst>
            <pc:docMk/>
            <pc:sldMk cId="4048748581" sldId="263"/>
            <ac:graphicFrameMk id="14" creationId="{F56BC1CA-FA1E-5A47-9A41-BF0A992960E1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10:06:20.851" v="174"/>
        <pc:sldMkLst>
          <pc:docMk/>
          <pc:sldMk cId="2376096971" sldId="265"/>
        </pc:sldMkLst>
        <pc:graphicFrameChg chg="add mod">
          <ac:chgData name="Ana Beatriz Lopes" userId="6818cc6d16d05815" providerId="LiveId" clId="{8BAB155F-B160-4D9F-B458-C1D7B7DB6646}" dt="2019-07-03T10:02:39.298" v="149" actId="1035"/>
          <ac:graphicFrameMkLst>
            <pc:docMk/>
            <pc:sldMk cId="2376096971" sldId="265"/>
            <ac:graphicFrameMk id="6" creationId="{CD7CB414-898F-FA40-A4CF-1BE458430E20}"/>
          </ac:graphicFrameMkLst>
        </pc:graphicFrameChg>
        <pc:graphicFrameChg chg="add mod">
          <ac:chgData name="Ana Beatriz Lopes" userId="6818cc6d16d05815" providerId="LiveId" clId="{8BAB155F-B160-4D9F-B458-C1D7B7DB6646}" dt="2019-07-03T10:06:20.851" v="174"/>
          <ac:graphicFrameMkLst>
            <pc:docMk/>
            <pc:sldMk cId="2376096971" sldId="265"/>
            <ac:graphicFrameMk id="7" creationId="{17211319-6B11-F14F-9528-2CD86BB31C9C}"/>
          </ac:graphicFrameMkLst>
        </pc:graphicFrameChg>
        <pc:graphicFrameChg chg="del">
          <ac:chgData name="Ana Beatriz Lopes" userId="6818cc6d16d05815" providerId="LiveId" clId="{8BAB155F-B160-4D9F-B458-C1D7B7DB6646}" dt="2019-07-03T10:01:42.401" v="136" actId="478"/>
          <ac:graphicFrameMkLst>
            <pc:docMk/>
            <pc:sldMk cId="2376096971" sldId="265"/>
            <ac:graphicFrameMk id="15" creationId="{CD7CB414-898F-FA40-A4CF-1BE458430E20}"/>
          </ac:graphicFrameMkLst>
        </pc:graphicFrameChg>
        <pc:graphicFrameChg chg="del">
          <ac:chgData name="Ana Beatriz Lopes" userId="6818cc6d16d05815" providerId="LiveId" clId="{8BAB155F-B160-4D9F-B458-C1D7B7DB6646}" dt="2019-07-03T10:03:16.070" v="150" actId="478"/>
          <ac:graphicFrameMkLst>
            <pc:docMk/>
            <pc:sldMk cId="2376096971" sldId="265"/>
            <ac:graphicFrameMk id="16" creationId="{17211319-6B11-F14F-9528-2CD86BB31C9C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10:39:47.006" v="301" actId="403"/>
        <pc:sldMkLst>
          <pc:docMk/>
          <pc:sldMk cId="412927598" sldId="275"/>
        </pc:sldMkLst>
        <pc:graphicFrameChg chg="del">
          <ac:chgData name="Ana Beatriz Lopes" userId="6818cc6d16d05815" providerId="LiveId" clId="{8BAB155F-B160-4D9F-B458-C1D7B7DB6646}" dt="2019-07-03T10:30:52.439" v="265" actId="478"/>
          <ac:graphicFrameMkLst>
            <pc:docMk/>
            <pc:sldMk cId="412927598" sldId="275"/>
            <ac:graphicFrameMk id="4" creationId="{BE43935D-A98E-644A-B6F1-3660130052CA}"/>
          </ac:graphicFrameMkLst>
        </pc:graphicFrameChg>
        <pc:graphicFrameChg chg="del">
          <ac:chgData name="Ana Beatriz Lopes" userId="6818cc6d16d05815" providerId="LiveId" clId="{8BAB155F-B160-4D9F-B458-C1D7B7DB6646}" dt="2019-07-03T10:30:54.568" v="266" actId="478"/>
          <ac:graphicFrameMkLst>
            <pc:docMk/>
            <pc:sldMk cId="412927598" sldId="275"/>
            <ac:graphicFrameMk id="5" creationId="{444D0EB0-846B-A945-AE6B-310862E9006A}"/>
          </ac:graphicFrameMkLst>
        </pc:graphicFrameChg>
        <pc:graphicFrameChg chg="del">
          <ac:chgData name="Ana Beatriz Lopes" userId="6818cc6d16d05815" providerId="LiveId" clId="{8BAB155F-B160-4D9F-B458-C1D7B7DB6646}" dt="2019-07-03T10:30:56.958" v="267" actId="478"/>
          <ac:graphicFrameMkLst>
            <pc:docMk/>
            <pc:sldMk cId="412927598" sldId="275"/>
            <ac:graphicFrameMk id="6" creationId="{2FB8EC20-49F0-5E47-9315-96CA41624353}"/>
          </ac:graphicFrameMkLst>
        </pc:graphicFrameChg>
        <pc:graphicFrameChg chg="add mod">
          <ac:chgData name="Ana Beatriz Lopes" userId="6818cc6d16d05815" providerId="LiveId" clId="{8BAB155F-B160-4D9F-B458-C1D7B7DB6646}" dt="2019-07-03T10:32:52.663" v="294" actId="403"/>
          <ac:graphicFrameMkLst>
            <pc:docMk/>
            <pc:sldMk cId="412927598" sldId="275"/>
            <ac:graphicFrameMk id="7" creationId="{BE43935D-A98E-644A-B6F1-3660130052CA}"/>
          </ac:graphicFrameMkLst>
        </pc:graphicFrameChg>
        <pc:graphicFrameChg chg="add mod">
          <ac:chgData name="Ana Beatriz Lopes" userId="6818cc6d16d05815" providerId="LiveId" clId="{8BAB155F-B160-4D9F-B458-C1D7B7DB6646}" dt="2019-07-03T10:33:02.323" v="297" actId="113"/>
          <ac:graphicFrameMkLst>
            <pc:docMk/>
            <pc:sldMk cId="412927598" sldId="275"/>
            <ac:graphicFrameMk id="8" creationId="{444D0EB0-846B-A945-AE6B-310862E9006A}"/>
          </ac:graphicFrameMkLst>
        </pc:graphicFrameChg>
        <pc:graphicFrameChg chg="add mod">
          <ac:chgData name="Ana Beatriz Lopes" userId="6818cc6d16d05815" providerId="LiveId" clId="{8BAB155F-B160-4D9F-B458-C1D7B7DB6646}" dt="2019-07-03T10:39:47.006" v="301" actId="403"/>
          <ac:graphicFrameMkLst>
            <pc:docMk/>
            <pc:sldMk cId="412927598" sldId="275"/>
            <ac:graphicFrameMk id="9" creationId="{2FB8EC20-49F0-5E47-9315-96CA41624353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10:48:04.363" v="330" actId="1076"/>
        <pc:sldMkLst>
          <pc:docMk/>
          <pc:sldMk cId="2405093885" sldId="276"/>
        </pc:sldMkLst>
        <pc:graphicFrameChg chg="del">
          <ac:chgData name="Ana Beatriz Lopes" userId="6818cc6d16d05815" providerId="LiveId" clId="{8BAB155F-B160-4D9F-B458-C1D7B7DB6646}" dt="2019-07-03T10:41:57.038" v="302" actId="478"/>
          <ac:graphicFrameMkLst>
            <pc:docMk/>
            <pc:sldMk cId="2405093885" sldId="276"/>
            <ac:graphicFrameMk id="4" creationId="{9B804816-7650-854F-BE31-ECE4859C2F0A}"/>
          </ac:graphicFrameMkLst>
        </pc:graphicFrameChg>
        <pc:graphicFrameChg chg="add mod">
          <ac:chgData name="Ana Beatriz Lopes" userId="6818cc6d16d05815" providerId="LiveId" clId="{8BAB155F-B160-4D9F-B458-C1D7B7DB6646}" dt="2019-07-03T10:42:59.201" v="314" actId="207"/>
          <ac:graphicFrameMkLst>
            <pc:docMk/>
            <pc:sldMk cId="2405093885" sldId="276"/>
            <ac:graphicFrameMk id="6" creationId="{9B804816-7650-854F-BE31-ECE4859C2F0A}"/>
          </ac:graphicFrameMkLst>
        </pc:graphicFrameChg>
        <pc:graphicFrameChg chg="del">
          <ac:chgData name="Ana Beatriz Lopes" userId="6818cc6d16d05815" providerId="LiveId" clId="{8BAB155F-B160-4D9F-B458-C1D7B7DB6646}" dt="2019-07-03T10:43:08.482" v="315" actId="478"/>
          <ac:graphicFrameMkLst>
            <pc:docMk/>
            <pc:sldMk cId="2405093885" sldId="276"/>
            <ac:graphicFrameMk id="7" creationId="{3D97F32F-C802-4FFA-B245-D1275E7775A5}"/>
          </ac:graphicFrameMkLst>
        </pc:graphicFrameChg>
        <pc:graphicFrameChg chg="add mod">
          <ac:chgData name="Ana Beatriz Lopes" userId="6818cc6d16d05815" providerId="LiveId" clId="{8BAB155F-B160-4D9F-B458-C1D7B7DB6646}" dt="2019-07-03T10:48:04.363" v="330" actId="1076"/>
          <ac:graphicFrameMkLst>
            <pc:docMk/>
            <pc:sldMk cId="2405093885" sldId="276"/>
            <ac:graphicFrameMk id="8" creationId="{AB513BA0-47E3-44B3-89DE-65E14ED8F2F1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11:21:57.634" v="488" actId="403"/>
        <pc:sldMkLst>
          <pc:docMk/>
          <pc:sldMk cId="1351029913" sldId="277"/>
        </pc:sldMkLst>
        <pc:spChg chg="mod">
          <ac:chgData name="Ana Beatriz Lopes" userId="6818cc6d16d05815" providerId="LiveId" clId="{8BAB155F-B160-4D9F-B458-C1D7B7DB6646}" dt="2019-07-03T11:16:17.293" v="445" actId="1076"/>
          <ac:spMkLst>
            <pc:docMk/>
            <pc:sldMk cId="1351029913" sldId="277"/>
            <ac:spMk id="5" creationId="{506549C4-E8E7-482C-B267-8F39525F369C}"/>
          </ac:spMkLst>
        </pc:spChg>
        <pc:spChg chg="mod">
          <ac:chgData name="Ana Beatriz Lopes" userId="6818cc6d16d05815" providerId="LiveId" clId="{8BAB155F-B160-4D9F-B458-C1D7B7DB6646}" dt="2019-07-03T11:11:06.060" v="421" actId="20577"/>
          <ac:spMkLst>
            <pc:docMk/>
            <pc:sldMk cId="1351029913" sldId="277"/>
            <ac:spMk id="6" creationId="{65821E9F-39F6-4449-A746-EAF0BA56EA20}"/>
          </ac:spMkLst>
        </pc:spChg>
        <pc:graphicFrameChg chg="del">
          <ac:chgData name="Ana Beatriz Lopes" userId="6818cc6d16d05815" providerId="LiveId" clId="{8BAB155F-B160-4D9F-B458-C1D7B7DB6646}" dt="2019-07-03T11:13:53.109" v="422" actId="478"/>
          <ac:graphicFrameMkLst>
            <pc:docMk/>
            <pc:sldMk cId="1351029913" sldId="277"/>
            <ac:graphicFrameMk id="7" creationId="{971EA642-34DD-A844-8E3D-7DBAA1A9A4F5}"/>
          </ac:graphicFrameMkLst>
        </pc:graphicFrameChg>
        <pc:graphicFrameChg chg="del mod">
          <ac:chgData name="Ana Beatriz Lopes" userId="6818cc6d16d05815" providerId="LiveId" clId="{8BAB155F-B160-4D9F-B458-C1D7B7DB6646}" dt="2019-07-03T11:15:13.625" v="434" actId="478"/>
          <ac:graphicFrameMkLst>
            <pc:docMk/>
            <pc:sldMk cId="1351029913" sldId="277"/>
            <ac:graphicFrameMk id="8" creationId="{3999EBBC-962C-324C-AB7E-C6B5B4158C80}"/>
          </ac:graphicFrameMkLst>
        </pc:graphicFrameChg>
        <pc:graphicFrameChg chg="add mod">
          <ac:chgData name="Ana Beatriz Lopes" userId="6818cc6d16d05815" providerId="LiveId" clId="{8BAB155F-B160-4D9F-B458-C1D7B7DB6646}" dt="2019-07-03T11:21:57.634" v="488" actId="403"/>
          <ac:graphicFrameMkLst>
            <pc:docMk/>
            <pc:sldMk cId="1351029913" sldId="277"/>
            <ac:graphicFrameMk id="9" creationId="{971EA642-34DD-A844-8E3D-7DBAA1A9A4F5}"/>
          </ac:graphicFrameMkLst>
        </pc:graphicFrameChg>
        <pc:graphicFrameChg chg="add mod">
          <ac:chgData name="Ana Beatriz Lopes" userId="6818cc6d16d05815" providerId="LiveId" clId="{8BAB155F-B160-4D9F-B458-C1D7B7DB6646}" dt="2019-07-03T11:19:28.246" v="472" actId="403"/>
          <ac:graphicFrameMkLst>
            <pc:docMk/>
            <pc:sldMk cId="1351029913" sldId="277"/>
            <ac:graphicFrameMk id="11" creationId="{3999EBBC-962C-324C-AB7E-C6B5B4158C80}"/>
          </ac:graphicFrameMkLst>
        </pc:graphicFrameChg>
      </pc:sldChg>
      <pc:sldChg chg="modSp">
        <pc:chgData name="Ana Beatriz Lopes" userId="6818cc6d16d05815" providerId="LiveId" clId="{8BAB155F-B160-4D9F-B458-C1D7B7DB6646}" dt="2019-07-03T11:21:05.833" v="483" actId="2062"/>
        <pc:sldMkLst>
          <pc:docMk/>
          <pc:sldMk cId="1654612043" sldId="278"/>
        </pc:sldMkLst>
        <pc:graphicFrameChg chg="mod modGraphic">
          <ac:chgData name="Ana Beatriz Lopes" userId="6818cc6d16d05815" providerId="LiveId" clId="{8BAB155F-B160-4D9F-B458-C1D7B7DB6646}" dt="2019-07-03T11:21:05.833" v="483" actId="2062"/>
          <ac:graphicFrameMkLst>
            <pc:docMk/>
            <pc:sldMk cId="1654612043" sldId="278"/>
            <ac:graphicFrameMk id="2" creationId="{F913273C-1CEC-41BF-A77D-778BDF02CD6D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11:24:56.199" v="524" actId="113"/>
        <pc:sldMkLst>
          <pc:docMk/>
          <pc:sldMk cId="1045636772" sldId="279"/>
        </pc:sldMkLst>
        <pc:graphicFrameChg chg="del">
          <ac:chgData name="Ana Beatriz Lopes" userId="6818cc6d16d05815" providerId="LiveId" clId="{8BAB155F-B160-4D9F-B458-C1D7B7DB6646}" dt="2019-07-03T11:22:41.468" v="495" actId="478"/>
          <ac:graphicFrameMkLst>
            <pc:docMk/>
            <pc:sldMk cId="1045636772" sldId="279"/>
            <ac:graphicFrameMk id="4" creationId="{0DC8A603-64A1-2F43-8B89-C01C6C949F12}"/>
          </ac:graphicFrameMkLst>
        </pc:graphicFrameChg>
        <pc:graphicFrameChg chg="add mod">
          <ac:chgData name="Ana Beatriz Lopes" userId="6818cc6d16d05815" providerId="LiveId" clId="{8BAB155F-B160-4D9F-B458-C1D7B7DB6646}" dt="2019-07-03T11:24:56.199" v="524" actId="113"/>
          <ac:graphicFrameMkLst>
            <pc:docMk/>
            <pc:sldMk cId="1045636772" sldId="279"/>
            <ac:graphicFrameMk id="6" creationId="{0DC8A603-64A1-2F43-8B89-C01C6C949F12}"/>
          </ac:graphicFrameMkLst>
        </pc:graphicFrameChg>
        <pc:graphicFrameChg chg="del">
          <ac:chgData name="Ana Beatriz Lopes" userId="6818cc6d16d05815" providerId="LiveId" clId="{8BAB155F-B160-4D9F-B458-C1D7B7DB6646}" dt="2019-07-03T11:22:43.680" v="496" actId="478"/>
          <ac:graphicFrameMkLst>
            <pc:docMk/>
            <pc:sldMk cId="1045636772" sldId="279"/>
            <ac:graphicFrameMk id="7" creationId="{88753B8E-6371-4E4A-ADAE-42C89B7DC5C9}"/>
          </ac:graphicFrameMkLst>
        </pc:graphicFrameChg>
        <pc:graphicFrameChg chg="add mod">
          <ac:chgData name="Ana Beatriz Lopes" userId="6818cc6d16d05815" providerId="LiveId" clId="{8BAB155F-B160-4D9F-B458-C1D7B7DB6646}" dt="2019-07-03T11:24:34.222" v="518" actId="207"/>
          <ac:graphicFrameMkLst>
            <pc:docMk/>
            <pc:sldMk cId="1045636772" sldId="279"/>
            <ac:graphicFrameMk id="8" creationId="{5CCF35D0-11C2-40F9-9B11-E8DFB34A7B72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11:30:10.077" v="565" actId="207"/>
        <pc:sldMkLst>
          <pc:docMk/>
          <pc:sldMk cId="2653293036" sldId="280"/>
        </pc:sldMkLst>
        <pc:graphicFrameChg chg="del">
          <ac:chgData name="Ana Beatriz Lopes" userId="6818cc6d16d05815" providerId="LiveId" clId="{8BAB155F-B160-4D9F-B458-C1D7B7DB6646}" dt="2019-07-03T11:25:38.881" v="525" actId="478"/>
          <ac:graphicFrameMkLst>
            <pc:docMk/>
            <pc:sldMk cId="2653293036" sldId="280"/>
            <ac:graphicFrameMk id="5" creationId="{BF97FA20-8C10-2D4C-A65A-219C5B1D4624}"/>
          </ac:graphicFrameMkLst>
        </pc:graphicFrameChg>
        <pc:graphicFrameChg chg="del">
          <ac:chgData name="Ana Beatriz Lopes" userId="6818cc6d16d05815" providerId="LiveId" clId="{8BAB155F-B160-4D9F-B458-C1D7B7DB6646}" dt="2019-07-03T11:25:41.631" v="526" actId="478"/>
          <ac:graphicFrameMkLst>
            <pc:docMk/>
            <pc:sldMk cId="2653293036" sldId="280"/>
            <ac:graphicFrameMk id="6" creationId="{39B7FCD9-A9FA-D742-A28F-523B62E1C1BD}"/>
          </ac:graphicFrameMkLst>
        </pc:graphicFrameChg>
        <pc:graphicFrameChg chg="del">
          <ac:chgData name="Ana Beatriz Lopes" userId="6818cc6d16d05815" providerId="LiveId" clId="{8BAB155F-B160-4D9F-B458-C1D7B7DB6646}" dt="2019-07-03T11:25:44.067" v="527" actId="478"/>
          <ac:graphicFrameMkLst>
            <pc:docMk/>
            <pc:sldMk cId="2653293036" sldId="280"/>
            <ac:graphicFrameMk id="7" creationId="{E327421A-E3C5-0B4F-8658-AD0BCA3CFCEB}"/>
          </ac:graphicFrameMkLst>
        </pc:graphicFrameChg>
        <pc:graphicFrameChg chg="add mod">
          <ac:chgData name="Ana Beatriz Lopes" userId="6818cc6d16d05815" providerId="LiveId" clId="{8BAB155F-B160-4D9F-B458-C1D7B7DB6646}" dt="2019-07-03T11:29:31.837" v="555"/>
          <ac:graphicFrameMkLst>
            <pc:docMk/>
            <pc:sldMk cId="2653293036" sldId="280"/>
            <ac:graphicFrameMk id="12" creationId="{B894F254-2B67-493A-BD98-4A05EA62FBE2}"/>
          </ac:graphicFrameMkLst>
        </pc:graphicFrameChg>
        <pc:graphicFrameChg chg="add mod">
          <ac:chgData name="Ana Beatriz Lopes" userId="6818cc6d16d05815" providerId="LiveId" clId="{8BAB155F-B160-4D9F-B458-C1D7B7DB6646}" dt="2019-07-03T11:29:53.186" v="560" actId="207"/>
          <ac:graphicFrameMkLst>
            <pc:docMk/>
            <pc:sldMk cId="2653293036" sldId="280"/>
            <ac:graphicFrameMk id="15" creationId="{EACDE570-BE6C-42BC-8207-8E65586F26B1}"/>
          </ac:graphicFrameMkLst>
        </pc:graphicFrameChg>
        <pc:graphicFrameChg chg="add mod">
          <ac:chgData name="Ana Beatriz Lopes" userId="6818cc6d16d05815" providerId="LiveId" clId="{8BAB155F-B160-4D9F-B458-C1D7B7DB6646}" dt="2019-07-03T11:30:10.077" v="565" actId="207"/>
          <ac:graphicFrameMkLst>
            <pc:docMk/>
            <pc:sldMk cId="2653293036" sldId="280"/>
            <ac:graphicFrameMk id="16" creationId="{DD42FD88-F2C5-49E8-A7EE-CE1F6FF96D2E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11:42:15.188" v="656" actId="207"/>
        <pc:sldMkLst>
          <pc:docMk/>
          <pc:sldMk cId="2636523364" sldId="281"/>
        </pc:sldMkLst>
        <pc:graphicFrameChg chg="del">
          <ac:chgData name="Ana Beatriz Lopes" userId="6818cc6d16d05815" providerId="LiveId" clId="{8BAB155F-B160-4D9F-B458-C1D7B7DB6646}" dt="2019-07-03T11:31:04.673" v="567" actId="478"/>
          <ac:graphicFrameMkLst>
            <pc:docMk/>
            <pc:sldMk cId="2636523364" sldId="281"/>
            <ac:graphicFrameMk id="7" creationId="{1D9D066A-9EB9-1349-8D59-63B4297EFFD2}"/>
          </ac:graphicFrameMkLst>
        </pc:graphicFrameChg>
        <pc:graphicFrameChg chg="del">
          <ac:chgData name="Ana Beatriz Lopes" userId="6818cc6d16d05815" providerId="LiveId" clId="{8BAB155F-B160-4D9F-B458-C1D7B7DB6646}" dt="2019-07-03T11:31:07.107" v="568" actId="478"/>
          <ac:graphicFrameMkLst>
            <pc:docMk/>
            <pc:sldMk cId="2636523364" sldId="281"/>
            <ac:graphicFrameMk id="8" creationId="{6251D1C8-7A1F-C048-B173-37F7B0AB879F}"/>
          </ac:graphicFrameMkLst>
        </pc:graphicFrameChg>
        <pc:graphicFrameChg chg="del">
          <ac:chgData name="Ana Beatriz Lopes" userId="6818cc6d16d05815" providerId="LiveId" clId="{8BAB155F-B160-4D9F-B458-C1D7B7DB6646}" dt="2019-07-03T11:34:11.151" v="598" actId="478"/>
          <ac:graphicFrameMkLst>
            <pc:docMk/>
            <pc:sldMk cId="2636523364" sldId="281"/>
            <ac:graphicFrameMk id="15" creationId="{6C157C68-B846-D843-8878-A35E6D2BAFF5}"/>
          </ac:graphicFrameMkLst>
        </pc:graphicFrameChg>
        <pc:graphicFrameChg chg="del">
          <ac:chgData name="Ana Beatriz Lopes" userId="6818cc6d16d05815" providerId="LiveId" clId="{8BAB155F-B160-4D9F-B458-C1D7B7DB6646}" dt="2019-07-03T11:35:41.660" v="610" actId="478"/>
          <ac:graphicFrameMkLst>
            <pc:docMk/>
            <pc:sldMk cId="2636523364" sldId="281"/>
            <ac:graphicFrameMk id="17" creationId="{6646EFF3-C94C-5D41-ACE1-B6C0BB1085D5}"/>
          </ac:graphicFrameMkLst>
        </pc:graphicFrameChg>
        <pc:graphicFrameChg chg="del">
          <ac:chgData name="Ana Beatriz Lopes" userId="6818cc6d16d05815" providerId="LiveId" clId="{8BAB155F-B160-4D9F-B458-C1D7B7DB6646}" dt="2019-07-03T11:40:01.113" v="628" actId="478"/>
          <ac:graphicFrameMkLst>
            <pc:docMk/>
            <pc:sldMk cId="2636523364" sldId="281"/>
            <ac:graphicFrameMk id="18" creationId="{38EECFE9-44EF-6640-A49E-DFC95ADBE6D5}"/>
          </ac:graphicFrameMkLst>
        </pc:graphicFrameChg>
        <pc:graphicFrameChg chg="del">
          <ac:chgData name="Ana Beatriz Lopes" userId="6818cc6d16d05815" providerId="LiveId" clId="{8BAB155F-B160-4D9F-B458-C1D7B7DB6646}" dt="2019-07-03T11:40:50.213" v="639" actId="478"/>
          <ac:graphicFrameMkLst>
            <pc:docMk/>
            <pc:sldMk cId="2636523364" sldId="281"/>
            <ac:graphicFrameMk id="19" creationId="{52D22E6D-C413-CC4A-A684-EB015451B558}"/>
          </ac:graphicFrameMkLst>
        </pc:graphicFrameChg>
        <pc:graphicFrameChg chg="add mod">
          <ac:chgData name="Ana Beatriz Lopes" userId="6818cc6d16d05815" providerId="LiveId" clId="{8BAB155F-B160-4D9F-B458-C1D7B7DB6646}" dt="2019-07-03T11:31:49.299" v="585" actId="207"/>
          <ac:graphicFrameMkLst>
            <pc:docMk/>
            <pc:sldMk cId="2636523364" sldId="281"/>
            <ac:graphicFrameMk id="20" creationId="{DF9E8902-594F-481F-A8BA-8B3E9BD56376}"/>
          </ac:graphicFrameMkLst>
        </pc:graphicFrameChg>
        <pc:graphicFrameChg chg="add mod">
          <ac:chgData name="Ana Beatriz Lopes" userId="6818cc6d16d05815" providerId="LiveId" clId="{8BAB155F-B160-4D9F-B458-C1D7B7DB6646}" dt="2019-07-03T11:33:36.879" v="597" actId="207"/>
          <ac:graphicFrameMkLst>
            <pc:docMk/>
            <pc:sldMk cId="2636523364" sldId="281"/>
            <ac:graphicFrameMk id="21" creationId="{5C1F6D99-231F-44A0-8C46-E13ED388D41C}"/>
          </ac:graphicFrameMkLst>
        </pc:graphicFrameChg>
        <pc:graphicFrameChg chg="add mod">
          <ac:chgData name="Ana Beatriz Lopes" userId="6818cc6d16d05815" providerId="LiveId" clId="{8BAB155F-B160-4D9F-B458-C1D7B7DB6646}" dt="2019-07-03T11:35:30.825" v="609" actId="207"/>
          <ac:graphicFrameMkLst>
            <pc:docMk/>
            <pc:sldMk cId="2636523364" sldId="281"/>
            <ac:graphicFrameMk id="22" creationId="{376409D3-8EF8-42CC-ADDD-2C684E640417}"/>
          </ac:graphicFrameMkLst>
        </pc:graphicFrameChg>
        <pc:graphicFrameChg chg="add mod">
          <ac:chgData name="Ana Beatriz Lopes" userId="6818cc6d16d05815" providerId="LiveId" clId="{8BAB155F-B160-4D9F-B458-C1D7B7DB6646}" dt="2019-07-03T11:39:39.306" v="626" actId="207"/>
          <ac:graphicFrameMkLst>
            <pc:docMk/>
            <pc:sldMk cId="2636523364" sldId="281"/>
            <ac:graphicFrameMk id="23" creationId="{B2C3FF73-76C8-43D7-AF3D-8633E6CC65BA}"/>
          </ac:graphicFrameMkLst>
        </pc:graphicFrameChg>
        <pc:graphicFrameChg chg="add mod">
          <ac:chgData name="Ana Beatriz Lopes" userId="6818cc6d16d05815" providerId="LiveId" clId="{8BAB155F-B160-4D9F-B458-C1D7B7DB6646}" dt="2019-07-03T11:40:44.530" v="638" actId="207"/>
          <ac:graphicFrameMkLst>
            <pc:docMk/>
            <pc:sldMk cId="2636523364" sldId="281"/>
            <ac:graphicFrameMk id="24" creationId="{C8BCA96A-AF3D-4CE7-B541-471A44FD0EBE}"/>
          </ac:graphicFrameMkLst>
        </pc:graphicFrameChg>
        <pc:graphicFrameChg chg="add mod">
          <ac:chgData name="Ana Beatriz Lopes" userId="6818cc6d16d05815" providerId="LiveId" clId="{8BAB155F-B160-4D9F-B458-C1D7B7DB6646}" dt="2019-07-03T11:42:15.188" v="656" actId="207"/>
          <ac:graphicFrameMkLst>
            <pc:docMk/>
            <pc:sldMk cId="2636523364" sldId="281"/>
            <ac:graphicFrameMk id="25" creationId="{68447A7B-E4D5-4B5C-A0AD-C0A4641A994E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11:22:17.286" v="494" actId="113"/>
        <pc:sldMkLst>
          <pc:docMk/>
          <pc:sldMk cId="4131994902" sldId="287"/>
        </pc:sldMkLst>
        <pc:graphicFrameChg chg="del">
          <ac:chgData name="Ana Beatriz Lopes" userId="6818cc6d16d05815" providerId="LiveId" clId="{8BAB155F-B160-4D9F-B458-C1D7B7DB6646}" dt="2019-07-03T11:06:12.476" v="378" actId="478"/>
          <ac:graphicFrameMkLst>
            <pc:docMk/>
            <pc:sldMk cId="4131994902" sldId="287"/>
            <ac:graphicFrameMk id="4" creationId="{A9BCE867-9B46-2747-A998-67DE8A496A6E}"/>
          </ac:graphicFrameMkLst>
        </pc:graphicFrameChg>
        <pc:graphicFrameChg chg="del">
          <ac:chgData name="Ana Beatriz Lopes" userId="6818cc6d16d05815" providerId="LiveId" clId="{8BAB155F-B160-4D9F-B458-C1D7B7DB6646}" dt="2019-07-03T11:06:14.855" v="379" actId="478"/>
          <ac:graphicFrameMkLst>
            <pc:docMk/>
            <pc:sldMk cId="4131994902" sldId="287"/>
            <ac:graphicFrameMk id="5" creationId="{5B184734-D5D2-BC47-B834-D10D1C0404B5}"/>
          </ac:graphicFrameMkLst>
        </pc:graphicFrameChg>
        <pc:graphicFrameChg chg="add del">
          <ac:chgData name="Ana Beatriz Lopes" userId="6818cc6d16d05815" providerId="LiveId" clId="{8BAB155F-B160-4D9F-B458-C1D7B7DB6646}" dt="2019-07-03T11:06:19.694" v="381" actId="478"/>
          <ac:graphicFrameMkLst>
            <pc:docMk/>
            <pc:sldMk cId="4131994902" sldId="287"/>
            <ac:graphicFrameMk id="6" creationId="{79491DC9-990E-1F4B-9FD5-A2193FF1702B}"/>
          </ac:graphicFrameMkLst>
        </pc:graphicFrameChg>
        <pc:graphicFrameChg chg="add mod">
          <ac:chgData name="Ana Beatriz Lopes" userId="6818cc6d16d05815" providerId="LiveId" clId="{8BAB155F-B160-4D9F-B458-C1D7B7DB6646}" dt="2019-07-03T11:22:17.286" v="494" actId="113"/>
          <ac:graphicFrameMkLst>
            <pc:docMk/>
            <pc:sldMk cId="4131994902" sldId="287"/>
            <ac:graphicFrameMk id="7" creationId="{A9BCE867-9B46-2747-A998-67DE8A496A6E}"/>
          </ac:graphicFrameMkLst>
        </pc:graphicFrameChg>
        <pc:graphicFrameChg chg="add mod">
          <ac:chgData name="Ana Beatriz Lopes" userId="6818cc6d16d05815" providerId="LiveId" clId="{8BAB155F-B160-4D9F-B458-C1D7B7DB6646}" dt="2019-07-03T11:08:28.265" v="410" actId="207"/>
          <ac:graphicFrameMkLst>
            <pc:docMk/>
            <pc:sldMk cId="4131994902" sldId="287"/>
            <ac:graphicFrameMk id="8" creationId="{5B184734-D5D2-BC47-B834-D10D1C0404B5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10:16:03.371" v="226" actId="403"/>
        <pc:sldMkLst>
          <pc:docMk/>
          <pc:sldMk cId="3493464284" sldId="288"/>
        </pc:sldMkLst>
        <pc:spChg chg="mod">
          <ac:chgData name="Ana Beatriz Lopes" userId="6818cc6d16d05815" providerId="LiveId" clId="{8BAB155F-B160-4D9F-B458-C1D7B7DB6646}" dt="2019-07-03T10:09:25.427" v="197" actId="20577"/>
          <ac:spMkLst>
            <pc:docMk/>
            <pc:sldMk cId="3493464284" sldId="288"/>
            <ac:spMk id="5" creationId="{7E0D77B2-03F4-2748-AE4D-A4D0EDF1EC7D}"/>
          </ac:spMkLst>
        </pc:spChg>
        <pc:graphicFrameChg chg="add mod">
          <ac:chgData name="Ana Beatriz Lopes" userId="6818cc6d16d05815" providerId="LiveId" clId="{8BAB155F-B160-4D9F-B458-C1D7B7DB6646}" dt="2019-07-03T10:16:03.371" v="226" actId="403"/>
          <ac:graphicFrameMkLst>
            <pc:docMk/>
            <pc:sldMk cId="3493464284" sldId="288"/>
            <ac:graphicFrameMk id="9" creationId="{5BB8C74B-E3A1-1E41-A006-1A22911A6BC9}"/>
          </ac:graphicFrameMkLst>
        </pc:graphicFrameChg>
        <pc:graphicFrameChg chg="del">
          <ac:chgData name="Ana Beatriz Lopes" userId="6818cc6d16d05815" providerId="LiveId" clId="{8BAB155F-B160-4D9F-B458-C1D7B7DB6646}" dt="2019-07-03T10:09:54.426" v="199" actId="478"/>
          <ac:graphicFrameMkLst>
            <pc:docMk/>
            <pc:sldMk cId="3493464284" sldId="288"/>
            <ac:graphicFrameMk id="10" creationId="{5BB8C74B-E3A1-1E41-A006-1A22911A6BC9}"/>
          </ac:graphicFrameMkLst>
        </pc:graphicFrameChg>
      </pc:sldChg>
      <pc:sldChg chg="addSp delSp modSp">
        <pc:chgData name="Ana Beatriz Lopes" userId="6818cc6d16d05815" providerId="LiveId" clId="{8BAB155F-B160-4D9F-B458-C1D7B7DB6646}" dt="2019-07-03T11:05:32.637" v="377"/>
        <pc:sldMkLst>
          <pc:docMk/>
          <pc:sldMk cId="3887732249" sldId="289"/>
        </pc:sldMkLst>
        <pc:graphicFrameChg chg="del">
          <ac:chgData name="Ana Beatriz Lopes" userId="6818cc6d16d05815" providerId="LiveId" clId="{8BAB155F-B160-4D9F-B458-C1D7B7DB6646}" dt="2019-07-03T10:49:48.905" v="331" actId="478"/>
          <ac:graphicFrameMkLst>
            <pc:docMk/>
            <pc:sldMk cId="3887732249" sldId="289"/>
            <ac:graphicFrameMk id="5" creationId="{E1DFAA4A-2D0A-584D-A576-225D433033CD}"/>
          </ac:graphicFrameMkLst>
        </pc:graphicFrameChg>
        <pc:graphicFrameChg chg="del">
          <ac:chgData name="Ana Beatriz Lopes" userId="6818cc6d16d05815" providerId="LiveId" clId="{8BAB155F-B160-4D9F-B458-C1D7B7DB6646}" dt="2019-07-03T10:51:43.630" v="344" actId="478"/>
          <ac:graphicFrameMkLst>
            <pc:docMk/>
            <pc:sldMk cId="3887732249" sldId="289"/>
            <ac:graphicFrameMk id="6" creationId="{79491DC9-990E-1F4B-9FD5-A2193FF1702B}"/>
          </ac:graphicFrameMkLst>
        </pc:graphicFrameChg>
        <pc:graphicFrameChg chg="add mod">
          <ac:chgData name="Ana Beatriz Lopes" userId="6818cc6d16d05815" providerId="LiveId" clId="{8BAB155F-B160-4D9F-B458-C1D7B7DB6646}" dt="2019-07-03T10:50:53.674" v="343" actId="255"/>
          <ac:graphicFrameMkLst>
            <pc:docMk/>
            <pc:sldMk cId="3887732249" sldId="289"/>
            <ac:graphicFrameMk id="7" creationId="{E1DFAA4A-2D0A-584D-A576-225D433033CD}"/>
          </ac:graphicFrameMkLst>
        </pc:graphicFrameChg>
        <pc:graphicFrameChg chg="add mod">
          <ac:chgData name="Ana Beatriz Lopes" userId="6818cc6d16d05815" providerId="LiveId" clId="{8BAB155F-B160-4D9F-B458-C1D7B7DB6646}" dt="2019-07-03T11:05:32.637" v="377"/>
          <ac:graphicFrameMkLst>
            <pc:docMk/>
            <pc:sldMk cId="3887732249" sldId="289"/>
            <ac:graphicFrameMk id="8" creationId="{79491DC9-990E-1F4B-9FD5-A2193FF1702B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213\Caracteriza&#231;&#227;o_e_Indicadores201213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213\Caracteriza&#231;&#227;o_e_Indicadores201213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213\Caracteriza&#231;&#227;o_e_Indicadores201213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213\Caracteriza&#231;&#227;o_e_Indicadores201213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213\Caracteriza&#231;&#227;o_e_Indicadores201213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213\Caracteriza&#231;&#227;o_e_Indicadores20121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213\Caracteriza&#231;&#227;o_e_Indicadores20121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213\Caracteriza&#231;&#227;o_e_Indicadores20121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213/Caracteriza&#231;&#227;o_e_Indicadores201213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sexo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[Caracterização_e_Indicadores201213.xlsx]Diplomados_grau_sexo!$C$10</c:f>
              <c:strCache>
                <c:ptCount val="1"/>
                <c:pt idx="0">
                  <c:v>Diplomados dor Sexo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60A-4A31-9757-75E31478AA6D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60A-4A31-9757-75E31478AA6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pt-PT"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[Caracterização_e_Indicadores201213.xlsx]Diplomados_grau_sexo!$B$11:$B$12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[Caracterização_e_Indicadores201213.xlsx]Diplomados_grau_sexo!$C$11:$C$12</c:f>
              <c:numCache>
                <c:formatCode>General</c:formatCode>
                <c:ptCount val="2"/>
                <c:pt idx="0">
                  <c:v>194</c:v>
                </c:pt>
                <c:pt idx="1">
                  <c:v>150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60A-4A31-9757-75E31478AA6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 err="1"/>
              <a:t>Remuneração</a:t>
            </a:r>
            <a:r>
              <a:rPr lang="en-US" sz="2400" dirty="0"/>
              <a:t> </a:t>
            </a:r>
            <a:r>
              <a:rPr lang="en-US" sz="2400" dirty="0" err="1"/>
              <a:t>média</a:t>
            </a:r>
            <a:r>
              <a:rPr lang="en-US" sz="2400" dirty="0"/>
              <a:t> mensal </a:t>
            </a:r>
            <a:r>
              <a:rPr lang="en-US" sz="2400" dirty="0" err="1"/>
              <a:t>bruta</a:t>
            </a:r>
            <a:r>
              <a:rPr lang="en-US" sz="2400" dirty="0"/>
              <a:t> (base),</a:t>
            </a:r>
            <a:r>
              <a:rPr lang="en-US" sz="2400" baseline="0" dirty="0"/>
              <a:t> </a:t>
            </a:r>
            <a:r>
              <a:rPr lang="en-US" sz="2400" dirty="0"/>
              <a:t>por </a:t>
            </a:r>
            <a:r>
              <a:rPr lang="en-US" sz="2400" dirty="0" err="1"/>
              <a:t>grau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993-44C7-AA52-F89D82660D1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993-44C7-AA52-F89D82660D1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993-44C7-AA52-F89D82660D1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993-44C7-AA52-F89D82660D1E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[Caracterização_e_Indicadores201213.xlsx]Médias_Remuneração!$C$8:$F$8</c:f>
              <c:strCache>
                <c:ptCount val="4"/>
                <c:pt idx="0">
                  <c:v>2.º Ciclo (83 respostas)</c:v>
                </c:pt>
                <c:pt idx="1">
                  <c:v>Mestrado Integrado (16 respostas)</c:v>
                </c:pt>
                <c:pt idx="2">
                  <c:v>1.º Ciclo (48 respostas)</c:v>
                </c:pt>
                <c:pt idx="3">
                  <c:v>FCUL (147 respostas)</c:v>
                </c:pt>
              </c:strCache>
            </c:strRef>
          </c:cat>
          <c:val>
            <c:numRef>
              <c:f>[Caracterização_e_Indicadores201213.xlsx]Médias_Remuneração!$C$9:$F$9</c:f>
              <c:numCache>
                <c:formatCode>#\ ##0.0\ "€"</c:formatCode>
                <c:ptCount val="4"/>
                <c:pt idx="0">
                  <c:v>1174.8915662650602</c:v>
                </c:pt>
                <c:pt idx="1">
                  <c:v>1122.5</c:v>
                </c:pt>
                <c:pt idx="2">
                  <c:v>1175.5208333333333</c:v>
                </c:pt>
                <c:pt idx="3">
                  <c:v>1169.3945578231292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E993-44C7-AA52-F89D82660D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255917744"/>
        <c:axId val="255918136"/>
      </c:barChart>
      <c:catAx>
        <c:axId val="255917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918136"/>
        <c:crosses val="autoZero"/>
        <c:auto val="1"/>
        <c:lblAlgn val="ctr"/>
        <c:lblOffset val="100"/>
        <c:noMultiLvlLbl val="0"/>
      </c:catAx>
      <c:valAx>
        <c:axId val="255918136"/>
        <c:scaling>
          <c:orientation val="minMax"/>
          <c:max val="12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none"/>
        <c:minorTickMark val="none"/>
        <c:tickLblPos val="nextTo"/>
        <c:crossAx val="255917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pt-P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Complementos remuneratórios médios,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[Caracterização_e_Indicadores201213.xlsx]Médias_Remuneração!$B$13</c:f>
              <c:strCache>
                <c:ptCount val="1"/>
                <c:pt idx="0">
                  <c:v>2012/13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DA1-46E6-BA10-775D23D94FE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DA1-46E6-BA10-775D23D94FE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DA1-46E6-BA10-775D23D94FE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DA1-46E6-BA10-775D23D94FE3}"/>
              </c:ext>
            </c:extLst>
          </c:dPt>
          <c:dLbls>
            <c:dLbl>
              <c:idx val="3"/>
              <c:numFmt formatCode="#,##0.0\ &quot;€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[Caracterização_e_Indicadores201213.xlsx]Médias_Remuneração!$C$12:$F$12</c:f>
              <c:strCache>
                <c:ptCount val="4"/>
                <c:pt idx="0">
                  <c:v>2.º Ciclo (26 respostas)</c:v>
                </c:pt>
                <c:pt idx="1">
                  <c:v>Mestrado Integrado (4 respostas)</c:v>
                </c:pt>
                <c:pt idx="2">
                  <c:v>1.º Ciclo (28 respostas)</c:v>
                </c:pt>
                <c:pt idx="3">
                  <c:v>FCUL (58 respostas)</c:v>
                </c:pt>
              </c:strCache>
            </c:strRef>
          </c:cat>
          <c:val>
            <c:numRef>
              <c:f>[Caracterização_e_Indicadores201213.xlsx]Médias_Remuneração!$C$13:$F$13</c:f>
              <c:numCache>
                <c:formatCode>#\ ##0.00\ "€"</c:formatCode>
                <c:ptCount val="4"/>
                <c:pt idx="0">
                  <c:v>372.30769230769232</c:v>
                </c:pt>
                <c:pt idx="1">
                  <c:v>255</c:v>
                </c:pt>
                <c:pt idx="2">
                  <c:v>363.53571428571428</c:v>
                </c:pt>
                <c:pt idx="3">
                  <c:v>359.98275862068965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DA1-46E6-BA10-775D23D94F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255921272"/>
        <c:axId val="255915784"/>
      </c:barChart>
      <c:catAx>
        <c:axId val="255921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915784"/>
        <c:crosses val="autoZero"/>
        <c:auto val="1"/>
        <c:lblAlgn val="ctr"/>
        <c:lblOffset val="100"/>
        <c:noMultiLvlLbl val="0"/>
      </c:catAx>
      <c:valAx>
        <c:axId val="255915784"/>
        <c:scaling>
          <c:orientation val="minMax"/>
          <c:max val="4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€&quot;" sourceLinked="1"/>
        <c:majorTickMark val="none"/>
        <c:minorTickMark val="none"/>
        <c:tickLblPos val="nextTo"/>
        <c:crossAx val="255921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Remuneração média mensal bruta (base),</a:t>
            </a:r>
            <a:r>
              <a:rPr lang="pt-PT" sz="2400"/>
              <a:t> </a:t>
            </a:r>
          </a:p>
          <a:p>
            <a:pPr>
              <a:defRPr sz="2400"/>
            </a:pPr>
            <a:r>
              <a:rPr lang="en-US" sz="2400"/>
              <a:t>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3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CFC-4F19-B7E4-768A063CE07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CFC-4F19-B7E4-768A063CE07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CFC-4F19-B7E4-768A063CE07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CFC-4F19-B7E4-768A063CE07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CFC-4F19-B7E4-768A063CE07D}"/>
              </c:ext>
            </c:extLst>
          </c:dPt>
          <c:dLbls>
            <c:numFmt formatCode="#,##0.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[Caracterização_e_Indicadores201213.xlsx]Médias_Remuneração!$C$19:$C$22</c:f>
              <c:strCache>
                <c:ptCount val="4"/>
                <c:pt idx="0">
                  <c:v>Bolseiro (41 respostas)</c:v>
                </c:pt>
                <c:pt idx="1">
                  <c:v>Estagiário (remunerado) (17 respostas)</c:v>
                </c:pt>
                <c:pt idx="2">
                  <c:v>Trabalhador por conta própria sem funcionários a cargo (Trabalhador independente/Profissional liberal/Recibos verdes) (9 respostas)</c:v>
                </c:pt>
                <c:pt idx="3">
                  <c:v>Trabalhador por conta de outrem (80 respostas)</c:v>
                </c:pt>
              </c:strCache>
            </c:strRef>
          </c:cat>
          <c:val>
            <c:numRef>
              <c:f>[Caracterização_e_Indicadores201213.xlsx]Médias_Remuneração!$D$19:$D$22</c:f>
              <c:numCache>
                <c:formatCode>#\ ##0.00\ "€"</c:formatCode>
                <c:ptCount val="4"/>
                <c:pt idx="0">
                  <c:v>1146.4634146341464</c:v>
                </c:pt>
                <c:pt idx="1">
                  <c:v>837.05882352941171</c:v>
                </c:pt>
                <c:pt idx="2">
                  <c:v>942.22222222222217</c:v>
                </c:pt>
                <c:pt idx="3">
                  <c:v>1277.325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7CFC-4F19-B7E4-768A063CE0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255594640"/>
        <c:axId val="255599736"/>
      </c:barChart>
      <c:catAx>
        <c:axId val="255594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599736"/>
        <c:crosses val="autoZero"/>
        <c:auto val="1"/>
        <c:lblAlgn val="ctr"/>
        <c:lblOffset val="100"/>
        <c:noMultiLvlLbl val="0"/>
      </c:catAx>
      <c:valAx>
        <c:axId val="255599736"/>
        <c:scaling>
          <c:orientation val="minMax"/>
          <c:max val="141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€&quot;" sourceLinked="1"/>
        <c:majorTickMark val="none"/>
        <c:minorTickMark val="none"/>
        <c:tickLblPos val="nextTo"/>
        <c:crossAx val="255594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/>
              <a:t>Tempo de espera para o 1.º emprego</a:t>
            </a:r>
          </a:p>
        </c:rich>
      </c:tx>
      <c:layout>
        <c:manualLayout>
          <c:xMode val="edge"/>
          <c:yMode val="edge"/>
          <c:x val="0.12313307063291684"/>
          <c:y val="4.31059678949164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[Caracterização_e_Indicadores201213.xlsx]Tempo_1ºEmprego_Res!$J$23</c:f>
              <c:strCache>
                <c:ptCount val="1"/>
                <c:pt idx="0">
                  <c:v>Total Geral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974-4E18-9F5C-D04AB8E9F1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974-4E18-9F5C-D04AB8E9F1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974-4E18-9F5C-D04AB8E9F1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974-4E18-9F5C-D04AB8E9F1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974-4E18-9F5C-D04AB8E9F1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1974-4E18-9F5C-D04AB8E9F144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[Caracterização_e_Indicadores201213.xlsx]Tempo_1ºEmprego_Res!$I$24:$I$29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Entre 1 e até 3 meses</c:v>
                </c:pt>
                <c:pt idx="3">
                  <c:v>Entre 3 e até 6 meses</c:v>
                </c:pt>
                <c:pt idx="4">
                  <c:v>Entre 6 e 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[Caracterização_e_Indicadores201213.xlsx]Tempo_1ºEmprego_Res!$J$24:$J$29</c:f>
              <c:numCache>
                <c:formatCode>General</c:formatCode>
                <c:ptCount val="6"/>
                <c:pt idx="0">
                  <c:v>84</c:v>
                </c:pt>
                <c:pt idx="1">
                  <c:v>32</c:v>
                </c:pt>
                <c:pt idx="2">
                  <c:v>32</c:v>
                </c:pt>
                <c:pt idx="3">
                  <c:v>32</c:v>
                </c:pt>
                <c:pt idx="4">
                  <c:v>28</c:v>
                </c:pt>
                <c:pt idx="5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1974-4E18-9F5C-D04AB8E9F14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Tempo de espera para o 1.º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Tempo_1ºEmprego_Res!$O$6</c:f>
              <c:strCache>
                <c:ptCount val="1"/>
                <c:pt idx="0">
                  <c:v>Obtive o 1º emprego antes de terminar o curso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Tempo_1ºEmprego_Res!$P$5:$R$5</c:f>
              <c:strCache>
                <c:ptCount val="3"/>
                <c:pt idx="0">
                  <c:v>2º Ciclo</c:v>
                </c:pt>
                <c:pt idx="1">
                  <c:v>Mestrado Integrado</c:v>
                </c:pt>
                <c:pt idx="2">
                  <c:v>1º Ciclo</c:v>
                </c:pt>
              </c:strCache>
            </c:strRef>
          </c:cat>
          <c:val>
            <c:numRef>
              <c:f>Tempo_1ºEmprego_Res!$P$6:$R$6</c:f>
              <c:numCache>
                <c:formatCode>0.0%</c:formatCode>
                <c:ptCount val="3"/>
                <c:pt idx="0">
                  <c:v>0.3504273504273504</c:v>
                </c:pt>
                <c:pt idx="1">
                  <c:v>0.36363636363636365</c:v>
                </c:pt>
                <c:pt idx="2">
                  <c:v>0.35353535353535354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86-4613-830C-B3D64983146B}"/>
            </c:ext>
          </c:extLst>
        </c:ser>
        <c:ser>
          <c:idx val="1"/>
          <c:order val="1"/>
          <c:tx>
            <c:strRef>
              <c:f>Tempo_1ºEmprego_Res!$O$7</c:f>
              <c:strCache>
                <c:ptCount val="1"/>
                <c:pt idx="0">
                  <c:v>Até 1 mês após terminar o curso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Tempo_1ºEmprego_Res!$P$5:$R$5</c:f>
              <c:strCache>
                <c:ptCount val="3"/>
                <c:pt idx="0">
                  <c:v>2º Ciclo</c:v>
                </c:pt>
                <c:pt idx="1">
                  <c:v>Mestrado Integrado</c:v>
                </c:pt>
                <c:pt idx="2">
                  <c:v>1º Ciclo</c:v>
                </c:pt>
              </c:strCache>
            </c:strRef>
          </c:cat>
          <c:val>
            <c:numRef>
              <c:f>Tempo_1ºEmprego_Res!$P$7:$R$7</c:f>
              <c:numCache>
                <c:formatCode>0.0%</c:formatCode>
                <c:ptCount val="3"/>
                <c:pt idx="0">
                  <c:v>0.11965811965811966</c:v>
                </c:pt>
                <c:pt idx="1">
                  <c:v>9.0909090909090912E-2</c:v>
                </c:pt>
                <c:pt idx="2">
                  <c:v>0.16161616161616163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986-4613-830C-B3D64983146B}"/>
            </c:ext>
          </c:extLst>
        </c:ser>
        <c:ser>
          <c:idx val="2"/>
          <c:order val="2"/>
          <c:tx>
            <c:strRef>
              <c:f>Tempo_1ºEmprego_Res!$O$8</c:f>
              <c:strCache>
                <c:ptCount val="1"/>
                <c:pt idx="0">
                  <c:v>Entre 1 e até 3 meses após terminar o curso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Tempo_1ºEmprego_Res!$P$5:$R$5</c:f>
              <c:strCache>
                <c:ptCount val="3"/>
                <c:pt idx="0">
                  <c:v>2º Ciclo</c:v>
                </c:pt>
                <c:pt idx="1">
                  <c:v>Mestrado Integrado</c:v>
                </c:pt>
                <c:pt idx="2">
                  <c:v>1º Ciclo</c:v>
                </c:pt>
              </c:strCache>
            </c:strRef>
          </c:cat>
          <c:val>
            <c:numRef>
              <c:f>Tempo_1ºEmprego_Res!$P$8:$R$8</c:f>
              <c:numCache>
                <c:formatCode>0.0%</c:formatCode>
                <c:ptCount val="3"/>
                <c:pt idx="0">
                  <c:v>0.1623931623931624</c:v>
                </c:pt>
                <c:pt idx="1">
                  <c:v>0.13636363636363635</c:v>
                </c:pt>
                <c:pt idx="2">
                  <c:v>0.10101010101010101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986-4613-830C-B3D64983146B}"/>
            </c:ext>
          </c:extLst>
        </c:ser>
        <c:ser>
          <c:idx val="3"/>
          <c:order val="3"/>
          <c:tx>
            <c:strRef>
              <c:f>Tempo_1ºEmprego_Res!$O$9</c:f>
              <c:strCache>
                <c:ptCount val="1"/>
                <c:pt idx="0">
                  <c:v>Entre 3 e até 6 meses após terminar o curso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Tempo_1ºEmprego_Res!$P$5:$R$5</c:f>
              <c:strCache>
                <c:ptCount val="3"/>
                <c:pt idx="0">
                  <c:v>2º Ciclo</c:v>
                </c:pt>
                <c:pt idx="1">
                  <c:v>Mestrado Integrado</c:v>
                </c:pt>
                <c:pt idx="2">
                  <c:v>1º Ciclo</c:v>
                </c:pt>
              </c:strCache>
            </c:strRef>
          </c:cat>
          <c:val>
            <c:numRef>
              <c:f>Tempo_1ºEmprego_Res!$P$9:$R$9</c:f>
              <c:numCache>
                <c:formatCode>0.0%</c:formatCode>
                <c:ptCount val="3"/>
                <c:pt idx="0">
                  <c:v>0.1623931623931624</c:v>
                </c:pt>
                <c:pt idx="1">
                  <c:v>0.13636363636363635</c:v>
                </c:pt>
                <c:pt idx="2">
                  <c:v>0.10101010101010101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986-4613-830C-B3D64983146B}"/>
            </c:ext>
          </c:extLst>
        </c:ser>
        <c:ser>
          <c:idx val="4"/>
          <c:order val="4"/>
          <c:tx>
            <c:strRef>
              <c:f>Tempo_1ºEmprego_Res!$O$10</c:f>
              <c:strCache>
                <c:ptCount val="1"/>
                <c:pt idx="0">
                  <c:v>Entre 6 e até 12 meses após terminar o curso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Tempo_1ºEmprego_Res!$P$5:$R$5</c:f>
              <c:strCache>
                <c:ptCount val="3"/>
                <c:pt idx="0">
                  <c:v>2º Ciclo</c:v>
                </c:pt>
                <c:pt idx="1">
                  <c:v>Mestrado Integrado</c:v>
                </c:pt>
                <c:pt idx="2">
                  <c:v>1º Ciclo</c:v>
                </c:pt>
              </c:strCache>
            </c:strRef>
          </c:cat>
          <c:val>
            <c:numRef>
              <c:f>Tempo_1ºEmprego_Res!$P$10:$R$10</c:f>
              <c:numCache>
                <c:formatCode>0.0%</c:formatCode>
                <c:ptCount val="3"/>
                <c:pt idx="0">
                  <c:v>0.1111111111111111</c:v>
                </c:pt>
                <c:pt idx="1">
                  <c:v>0.18181818181818182</c:v>
                </c:pt>
                <c:pt idx="2">
                  <c:v>0.1111111111111111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986-4613-830C-B3D64983146B}"/>
            </c:ext>
          </c:extLst>
        </c:ser>
        <c:ser>
          <c:idx val="5"/>
          <c:order val="5"/>
          <c:tx>
            <c:strRef>
              <c:f>Tempo_1ºEmprego_Res!$O$11</c:f>
              <c:strCache>
                <c:ptCount val="1"/>
                <c:pt idx="0">
                  <c:v>12 meses ou mais após terminar o curso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Tempo_1ºEmprego_Res!$P$5:$R$5</c:f>
              <c:strCache>
                <c:ptCount val="3"/>
                <c:pt idx="0">
                  <c:v>2º Ciclo</c:v>
                </c:pt>
                <c:pt idx="1">
                  <c:v>Mestrado Integrado</c:v>
                </c:pt>
                <c:pt idx="2">
                  <c:v>1º Ciclo</c:v>
                </c:pt>
              </c:strCache>
            </c:strRef>
          </c:cat>
          <c:val>
            <c:numRef>
              <c:f>Tempo_1ºEmprego_Res!$P$11:$R$11</c:f>
              <c:numCache>
                <c:formatCode>0.0%</c:formatCode>
                <c:ptCount val="3"/>
                <c:pt idx="0">
                  <c:v>9.4017094017094016E-2</c:v>
                </c:pt>
                <c:pt idx="1">
                  <c:v>9.0909090909090912E-2</c:v>
                </c:pt>
                <c:pt idx="2">
                  <c:v>0.17171717171717171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986-4613-830C-B3D64983146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55600520"/>
        <c:axId val="255595032"/>
      </c:barChart>
      <c:catAx>
        <c:axId val="255600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595032"/>
        <c:crosses val="autoZero"/>
        <c:auto val="1"/>
        <c:lblAlgn val="ctr"/>
        <c:lblOffset val="100"/>
        <c:noMultiLvlLbl val="0"/>
      </c:catAx>
      <c:valAx>
        <c:axId val="25559503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55600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Tempo de espera (acumulado) para o 1.º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[Caracterização_e_Indicadores201213.xlsx]Tempo_1ºEmprego_Res!$B$20:$B$25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[Caracterização_e_Indicadores201213.xlsx]Tempo_1ºEmprego_Res!$C$20:$C$25</c:f>
              <c:numCache>
                <c:formatCode>General</c:formatCode>
                <c:ptCount val="6"/>
                <c:pt idx="0">
                  <c:v>84</c:v>
                </c:pt>
                <c:pt idx="1">
                  <c:v>32</c:v>
                </c:pt>
                <c:pt idx="2">
                  <c:v>32</c:v>
                </c:pt>
                <c:pt idx="3">
                  <c:v>32</c:v>
                </c:pt>
                <c:pt idx="4">
                  <c:v>28</c:v>
                </c:pt>
                <c:pt idx="5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CE1-4AAA-82CF-46FA4C7FC5C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7"/>
        <c:axId val="255601304"/>
        <c:axId val="255596208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[Caracterização_e_Indicadores201213.xlsx]Tempo_1ºEmprego_Res!$B$20:$B$25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[Caracterização_e_Indicadores201213.xlsx]Tempo_1ºEmprego_Res!$E$20:$E$25</c:f>
              <c:numCache>
                <c:formatCode>0.0%</c:formatCode>
                <c:ptCount val="6"/>
                <c:pt idx="0">
                  <c:v>0.35294117647058826</c:v>
                </c:pt>
                <c:pt idx="1">
                  <c:v>0.48739495798319332</c:v>
                </c:pt>
                <c:pt idx="2">
                  <c:v>0.62184873949579833</c:v>
                </c:pt>
                <c:pt idx="3">
                  <c:v>0.75630252100840334</c:v>
                </c:pt>
                <c:pt idx="4">
                  <c:v>0.87394957983193278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CE1-4AAA-82CF-46FA4C7FC5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55595816"/>
        <c:axId val="255600912"/>
      </c:lineChart>
      <c:catAx>
        <c:axId val="25560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596208"/>
        <c:crosses val="autoZero"/>
        <c:auto val="1"/>
        <c:lblAlgn val="ctr"/>
        <c:lblOffset val="100"/>
        <c:noMultiLvlLbl val="0"/>
      </c:catAx>
      <c:valAx>
        <c:axId val="255596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601304"/>
        <c:crosses val="autoZero"/>
        <c:crossBetween val="between"/>
      </c:valAx>
      <c:valAx>
        <c:axId val="255600912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595816"/>
        <c:crosses val="max"/>
        <c:crossBetween val="between"/>
      </c:valAx>
      <c:catAx>
        <c:axId val="2555958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55600912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 sz="2400">
                <a:solidFill>
                  <a:schemeClr val="tx1"/>
                </a:solidFill>
              </a:rPr>
              <a:t>Tempo de espera (acumulado) para o 1.º emprego, por grau</a:t>
            </a:r>
          </a:p>
        </c:rich>
      </c:tx>
      <c:layout>
        <c:manualLayout>
          <c:xMode val="edge"/>
          <c:yMode val="edge"/>
          <c:x val="0.13688076983109829"/>
          <c:y val="2.33720751550240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[Caracterização_e_Indicadores201213.xlsx]Tempo_1ºEmprego_Res!$B$104</c:f>
              <c:strCache>
                <c:ptCount val="1"/>
                <c:pt idx="0">
                  <c:v>1.º Ciclo (99 respostas)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7.2928819944018619E-2"/>
                  <c:y val="-1.31360008570358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F2C-427D-A045-7A0846A5274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9184643448947734E-4"/>
                  <c:y val="2.99298182923318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F2C-427D-A045-7A0846A5274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9.5600167883998083E-3"/>
                  <c:y val="1.99885675616597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F2C-427D-A045-7A0846A5274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[Caracterização_e_Indicadores201213.xlsx]Tempo_1ºEmprego_Res!$C$103:$H$103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[Caracterização_e_Indicadores201213.xlsx]Tempo_1ºEmprego_Res!$C$104:$H$104</c:f>
              <c:numCache>
                <c:formatCode>0.0%</c:formatCode>
                <c:ptCount val="6"/>
                <c:pt idx="0">
                  <c:v>0.35353535353535354</c:v>
                </c:pt>
                <c:pt idx="1">
                  <c:v>0.51515151515151514</c:v>
                </c:pt>
                <c:pt idx="2">
                  <c:v>0.61616161616161613</c:v>
                </c:pt>
                <c:pt idx="3">
                  <c:v>0.71717171717171713</c:v>
                </c:pt>
                <c:pt idx="4">
                  <c:v>0.82828282828282829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8F2C-427D-A045-7A0846A5274C}"/>
            </c:ext>
          </c:extLst>
        </c:ser>
        <c:ser>
          <c:idx val="1"/>
          <c:order val="1"/>
          <c:tx>
            <c:strRef>
              <c:f>[Caracterização_e_Indicadores201213.xlsx]Tempo_1ºEmprego_Res!$B$106</c:f>
              <c:strCache>
                <c:ptCount val="1"/>
                <c:pt idx="0">
                  <c:v>Mestrado Integrado (22 respostas)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7.1106672493595674E-2"/>
                  <c:y val="3.76237201373536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F2C-427D-A045-7A0846A5274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2418982988663501E-2"/>
                  <c:y val="4.75649708680257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F2C-427D-A045-7A0846A5274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361396867286187E-2"/>
                  <c:y val="4.65137031726484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F2C-427D-A045-7A0846A5274C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1275015098716402E-2"/>
                  <c:y val="-9.941250730672144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8F2C-427D-A045-7A0846A5274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5.6996690820624168E-3"/>
                  <c:y val="0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F2C-427D-A045-7A0846A5274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[Caracterização_e_Indicadores201213.xlsx]Tempo_1ºEmprego_Res!$C$103:$H$103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[Caracterização_e_Indicadores201213.xlsx]Tempo_1ºEmprego_Res!$C$106:$H$106</c:f>
              <c:numCache>
                <c:formatCode>0.0%</c:formatCode>
                <c:ptCount val="6"/>
                <c:pt idx="0">
                  <c:v>0.36363636363636365</c:v>
                </c:pt>
                <c:pt idx="1">
                  <c:v>0.45454545454545459</c:v>
                </c:pt>
                <c:pt idx="2">
                  <c:v>0.59090909090909094</c:v>
                </c:pt>
                <c:pt idx="3">
                  <c:v>0.72727272727272729</c:v>
                </c:pt>
                <c:pt idx="4">
                  <c:v>0.90909090909090917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8F2C-427D-A045-7A0846A5274C}"/>
            </c:ext>
          </c:extLst>
        </c:ser>
        <c:ser>
          <c:idx val="2"/>
          <c:order val="2"/>
          <c:tx>
            <c:strRef>
              <c:f>[Caracterização_e_Indicadores201213.xlsx]Tempo_1ºEmprego_Res!$B$105</c:f>
              <c:strCache>
                <c:ptCount val="1"/>
                <c:pt idx="0">
                  <c:v>2.º Ciclo (117 respostas)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1.1361616222711514E-2"/>
                  <c:y val="3.39618956556146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8F2C-427D-A045-7A0846A5274C}"/>
                </c:ext>
                <c:ext xmlns:c15="http://schemas.microsoft.com/office/drawing/2012/chart" uri="{CE6537A1-D6FC-4f65-9D91-7224C49458BB}">
                  <c15:layout>
                    <c:manualLayout>
                      <c:w val="6.0724586025584011E-2"/>
                      <c:h val="3.6313032299533983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[Caracterização_e_Indicadores201213.xlsx]Tempo_1ºEmprego_Res!$C$103:$H$103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[Caracterização_e_Indicadores201213.xlsx]Tempo_1ºEmprego_Res!$C$105:$H$105</c:f>
              <c:numCache>
                <c:formatCode>0.0%</c:formatCode>
                <c:ptCount val="6"/>
                <c:pt idx="0">
                  <c:v>0.3504273504273504</c:v>
                </c:pt>
                <c:pt idx="1">
                  <c:v>0.47008547008547008</c:v>
                </c:pt>
                <c:pt idx="2">
                  <c:v>0.63247863247863245</c:v>
                </c:pt>
                <c:pt idx="3">
                  <c:v>0.79487179487179482</c:v>
                </c:pt>
                <c:pt idx="4">
                  <c:v>0.90598290598290587</c:v>
                </c:pt>
                <c:pt idx="5">
                  <c:v>0.99999999999999989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8F2C-427D-A045-7A0846A5274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55601696"/>
        <c:axId val="255602088"/>
      </c:lineChart>
      <c:catAx>
        <c:axId val="25560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602088"/>
        <c:crosses val="autoZero"/>
        <c:auto val="1"/>
        <c:lblAlgn val="ctr"/>
        <c:lblOffset val="100"/>
        <c:noMultiLvlLbl val="0"/>
      </c:catAx>
      <c:valAx>
        <c:axId val="2556020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5560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pt-P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Prosseguimento dos estudos,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Continuação_Estudos_Res!$B$17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(344 respostas)</c:v>
                </c:pt>
                <c:pt idx="1">
                  <c:v>1.º Ciclo (195 respostas)</c:v>
                </c:pt>
                <c:pt idx="2">
                  <c:v>Mestrado Integrado (22 respostas)</c:v>
                </c:pt>
                <c:pt idx="3">
                  <c:v>2.º Ciclo (127 respostas)</c:v>
                </c:pt>
              </c:strCache>
            </c:strRef>
          </c:cat>
          <c:val>
            <c:numRef>
              <c:f>Continuação_Estudos_Res!$C$17:$F$17</c:f>
              <c:numCache>
                <c:formatCode>0.0%</c:formatCode>
                <c:ptCount val="4"/>
                <c:pt idx="0">
                  <c:v>0.53779069767441856</c:v>
                </c:pt>
                <c:pt idx="1">
                  <c:v>0.68717948717948718</c:v>
                </c:pt>
                <c:pt idx="2">
                  <c:v>0.31818181818181818</c:v>
                </c:pt>
                <c:pt idx="3">
                  <c:v>0.34645669291338582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C6-4773-9470-DBAA9641E915}"/>
            </c:ext>
          </c:extLst>
        </c:ser>
        <c:ser>
          <c:idx val="1"/>
          <c:order val="1"/>
          <c:tx>
            <c:strRef>
              <c:f>Continuação_Estudos_Res!$B$18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(344 respostas)</c:v>
                </c:pt>
                <c:pt idx="1">
                  <c:v>1.º Ciclo (195 respostas)</c:v>
                </c:pt>
                <c:pt idx="2">
                  <c:v>Mestrado Integrado (22 respostas)</c:v>
                </c:pt>
                <c:pt idx="3">
                  <c:v>2.º Ciclo (127 respostas)</c:v>
                </c:pt>
              </c:strCache>
            </c:strRef>
          </c:cat>
          <c:val>
            <c:numRef>
              <c:f>Continuação_Estudos_Res!$C$18:$F$18</c:f>
              <c:numCache>
                <c:formatCode>0.0%</c:formatCode>
                <c:ptCount val="4"/>
                <c:pt idx="0">
                  <c:v>0.39825581395348836</c:v>
                </c:pt>
                <c:pt idx="1">
                  <c:v>0.27179487179487177</c:v>
                </c:pt>
                <c:pt idx="2">
                  <c:v>0.68181818181818177</c:v>
                </c:pt>
                <c:pt idx="3">
                  <c:v>0.54330708661417326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AC6-4773-9470-DBAA9641E915}"/>
            </c:ext>
          </c:extLst>
        </c:ser>
        <c:ser>
          <c:idx val="2"/>
          <c:order val="2"/>
          <c:tx>
            <c:strRef>
              <c:f>Continuação_Estudos_Res!$B$19</c:f>
              <c:strCache>
                <c:ptCount val="1"/>
                <c:pt idx="0">
                  <c:v>Sem resposta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(344 respostas)</c:v>
                </c:pt>
                <c:pt idx="1">
                  <c:v>1.º Ciclo (195 respostas)</c:v>
                </c:pt>
                <c:pt idx="2">
                  <c:v>Mestrado Integrado (22 respostas)</c:v>
                </c:pt>
                <c:pt idx="3">
                  <c:v>2.º Ciclo (127 respostas)</c:v>
                </c:pt>
              </c:strCache>
            </c:strRef>
          </c:cat>
          <c:val>
            <c:numRef>
              <c:f>Continuação_Estudos_Res!$C$19:$F$19</c:f>
              <c:numCache>
                <c:formatCode>0.0%</c:formatCode>
                <c:ptCount val="4"/>
                <c:pt idx="0">
                  <c:v>6.3953488372093026E-2</c:v>
                </c:pt>
                <c:pt idx="1">
                  <c:v>4.1025641025641026E-2</c:v>
                </c:pt>
                <c:pt idx="3">
                  <c:v>0.11023622047244094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AC6-4773-9470-DBAA9641E91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55596600"/>
        <c:axId val="255597384"/>
      </c:barChart>
      <c:catAx>
        <c:axId val="255596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597384"/>
        <c:crosses val="autoZero"/>
        <c:auto val="1"/>
        <c:lblAlgn val="ctr"/>
        <c:lblOffset val="100"/>
        <c:noMultiLvlLbl val="0"/>
      </c:catAx>
      <c:valAx>
        <c:axId val="255597384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55596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Prosseguimento dos estudos,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Continuação_Estudos_Res!$B$32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Continuação_Estudos_Res!$C$31:$G$31</c:f>
              <c:strCache>
                <c:ptCount val="5"/>
                <c:pt idx="0">
                  <c:v>Trabalhador por conta de outrem (120 respostas)</c:v>
                </c:pt>
                <c:pt idx="1">
                  <c:v>Trabalhador por conta própria sem funcionários a cargo (Trabalhador independente/Profissional liberal/Recibos verdes) (17 respostas)</c:v>
                </c:pt>
                <c:pt idx="2">
                  <c:v>Estagiário (remunerado) (22 respostas)</c:v>
                </c:pt>
                <c:pt idx="3">
                  <c:v>Bolseiro (58 respostas)</c:v>
                </c:pt>
                <c:pt idx="4">
                  <c:v>Diplomado sem atividade profissional remunerada (127 respostas)</c:v>
                </c:pt>
              </c:strCache>
            </c:strRef>
          </c:cat>
          <c:val>
            <c:numRef>
              <c:f>Continuação_Estudos_Res!$C$32:$G$32</c:f>
              <c:numCache>
                <c:formatCode>0.0%</c:formatCode>
                <c:ptCount val="5"/>
                <c:pt idx="0">
                  <c:v>0.31666666666666665</c:v>
                </c:pt>
                <c:pt idx="1">
                  <c:v>0.17647058823529413</c:v>
                </c:pt>
                <c:pt idx="2">
                  <c:v>0.40909090909090912</c:v>
                </c:pt>
                <c:pt idx="3">
                  <c:v>0.58620689655172409</c:v>
                </c:pt>
                <c:pt idx="4">
                  <c:v>0.79527559055118113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F03-4A63-B97D-4C73219380E4}"/>
            </c:ext>
          </c:extLst>
        </c:ser>
        <c:ser>
          <c:idx val="1"/>
          <c:order val="1"/>
          <c:tx>
            <c:strRef>
              <c:f>Continuação_Estudos_Res!$B$33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4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4D1-4C53-A3BC-B78EB3A4EC1D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Continuação_Estudos_Res!$C$31:$G$31</c:f>
              <c:strCache>
                <c:ptCount val="5"/>
                <c:pt idx="0">
                  <c:v>Trabalhador por conta de outrem (120 respostas)</c:v>
                </c:pt>
                <c:pt idx="1">
                  <c:v>Trabalhador por conta própria sem funcionários a cargo (Trabalhador independente/Profissional liberal/Recibos verdes) (17 respostas)</c:v>
                </c:pt>
                <c:pt idx="2">
                  <c:v>Estagiário (remunerado) (22 respostas)</c:v>
                </c:pt>
                <c:pt idx="3">
                  <c:v>Bolseiro (58 respostas)</c:v>
                </c:pt>
                <c:pt idx="4">
                  <c:v>Diplomado sem atividade profissional remunerada (127 respostas)</c:v>
                </c:pt>
              </c:strCache>
            </c:strRef>
          </c:cat>
          <c:val>
            <c:numRef>
              <c:f>Continuação_Estudos_Res!$C$33:$G$33</c:f>
              <c:numCache>
                <c:formatCode>0.0%</c:formatCode>
                <c:ptCount val="5"/>
                <c:pt idx="0">
                  <c:v>0.6166666666666667</c:v>
                </c:pt>
                <c:pt idx="1">
                  <c:v>0.76470588235294112</c:v>
                </c:pt>
                <c:pt idx="2">
                  <c:v>0.54545454545454541</c:v>
                </c:pt>
                <c:pt idx="3">
                  <c:v>0.32758620689655171</c:v>
                </c:pt>
                <c:pt idx="4">
                  <c:v>0.14960629921259844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F03-4A63-B97D-4C73219380E4}"/>
            </c:ext>
          </c:extLst>
        </c:ser>
        <c:ser>
          <c:idx val="2"/>
          <c:order val="2"/>
          <c:tx>
            <c:strRef>
              <c:f>Continuação_Estudos_Res!$B$34</c:f>
              <c:strCache>
                <c:ptCount val="1"/>
                <c:pt idx="0">
                  <c:v>Sem resposta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Continuação_Estudos_Res!$C$31:$G$31</c:f>
              <c:strCache>
                <c:ptCount val="5"/>
                <c:pt idx="0">
                  <c:v>Trabalhador por conta de outrem (120 respostas)</c:v>
                </c:pt>
                <c:pt idx="1">
                  <c:v>Trabalhador por conta própria sem funcionários a cargo (Trabalhador independente/Profissional liberal/Recibos verdes) (17 respostas)</c:v>
                </c:pt>
                <c:pt idx="2">
                  <c:v>Estagiário (remunerado) (22 respostas)</c:v>
                </c:pt>
                <c:pt idx="3">
                  <c:v>Bolseiro (58 respostas)</c:v>
                </c:pt>
                <c:pt idx="4">
                  <c:v>Diplomado sem atividade profissional remunerada (127 respostas)</c:v>
                </c:pt>
              </c:strCache>
            </c:strRef>
          </c:cat>
          <c:val>
            <c:numRef>
              <c:f>Continuação_Estudos_Res!$C$34:$G$34</c:f>
              <c:numCache>
                <c:formatCode>0.0%</c:formatCode>
                <c:ptCount val="5"/>
                <c:pt idx="0">
                  <c:v>6.6666666666666666E-2</c:v>
                </c:pt>
                <c:pt idx="1">
                  <c:v>5.8823529411764705E-2</c:v>
                </c:pt>
                <c:pt idx="2">
                  <c:v>4.5454545454545456E-2</c:v>
                </c:pt>
                <c:pt idx="3">
                  <c:v>8.6206896551724144E-2</c:v>
                </c:pt>
                <c:pt idx="4">
                  <c:v>5.5118110236220472E-2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F03-4A63-B97D-4C73219380E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55598168"/>
        <c:axId val="415392304"/>
      </c:barChart>
      <c:catAx>
        <c:axId val="2555981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392304"/>
        <c:crosses val="autoZero"/>
        <c:auto val="1"/>
        <c:lblAlgn val="ctr"/>
        <c:lblOffset val="100"/>
        <c:noMultiLvlLbl val="0"/>
      </c:catAx>
      <c:valAx>
        <c:axId val="415392304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55598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Taxa de emprego na área de formação,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TEAF_Res!$D$35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532-4EF7-8F95-9E0A4F084E6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TEAF_Res!$B$36:$B$39</c:f>
              <c:strCache>
                <c:ptCount val="4"/>
                <c:pt idx="0">
                  <c:v>FCUL (217 respostas)</c:v>
                </c:pt>
                <c:pt idx="1">
                  <c:v>1.º Ciclo (82 respostas)</c:v>
                </c:pt>
                <c:pt idx="2">
                  <c:v>Mestrado Integrado (21 respostas)</c:v>
                </c:pt>
                <c:pt idx="3">
                  <c:v>2.º Ciclo (114 respostas)</c:v>
                </c:pt>
              </c:strCache>
            </c:strRef>
          </c:cat>
          <c:val>
            <c:numRef>
              <c:f>TEAF_Res!$D$36:$D$39</c:f>
              <c:numCache>
                <c:formatCode>0.0%</c:formatCode>
                <c:ptCount val="4"/>
                <c:pt idx="0">
                  <c:v>0.79262672811059909</c:v>
                </c:pt>
                <c:pt idx="1">
                  <c:v>0.73170731707317072</c:v>
                </c:pt>
                <c:pt idx="2">
                  <c:v>0.8571428571428571</c:v>
                </c:pt>
                <c:pt idx="3">
                  <c:v>0.82456140350877194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532-4EF7-8F95-9E0A4F084E6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5393088"/>
        <c:axId val="415394264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TEAF_Res!$C$35</c15:sqref>
                        </c15:formulaRef>
                      </c:ext>
                    </c:extLst>
                    <c:strCache>
                      <c:ptCount val="1"/>
                      <c:pt idx="0">
                        <c:v>Não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8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PT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TEAF_Res!$B$36:$B$39</c15:sqref>
                        </c15:formulaRef>
                      </c:ext>
                    </c:extLst>
                    <c:strCache>
                      <c:ptCount val="4"/>
                      <c:pt idx="0">
                        <c:v>FCUL (217 respostas)</c:v>
                      </c:pt>
                      <c:pt idx="1">
                        <c:v>1.º Ciclo (82 respostas)</c:v>
                      </c:pt>
                      <c:pt idx="2">
                        <c:v>Mestrado Integrado (21 respostas)</c:v>
                      </c:pt>
                      <c:pt idx="3">
                        <c:v>2.º Ciclo (114 respostas)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TEAF_Res!$C$36:$C$39</c15:sqref>
                        </c15:formulaRef>
                      </c:ext>
                    </c:extLst>
                    <c:numCache>
                      <c:formatCode>0.0%</c:formatCode>
                      <c:ptCount val="4"/>
                      <c:pt idx="0">
                        <c:v>0.20737327188940091</c:v>
                      </c:pt>
                      <c:pt idx="1">
                        <c:v>0.26829268292682928</c:v>
                      </c:pt>
                      <c:pt idx="2">
                        <c:v>0.14285714285714285</c:v>
                      </c:pt>
                      <c:pt idx="3">
                        <c:v>0.17543859649122806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3-7532-4EF7-8F95-9E0A4F084E64}"/>
                  </c:ext>
                </c:extLst>
              </c15:ser>
            </c15:filteredBarSeries>
          </c:ext>
        </c:extLst>
      </c:barChart>
      <c:catAx>
        <c:axId val="4153930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394264"/>
        <c:crosses val="autoZero"/>
        <c:auto val="1"/>
        <c:lblAlgn val="ctr"/>
        <c:lblOffset val="100"/>
        <c:noMultiLvlLbl val="0"/>
      </c:catAx>
      <c:valAx>
        <c:axId val="41539426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5393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sexo e grau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Diplomados_grau_sexo!$C$33</c:f>
              <c:strCache>
                <c:ptCount val="1"/>
                <c:pt idx="0">
                  <c:v>Feminino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Diplomados_grau_sexo!$B$34:$B$36</c:f>
              <c:strCache>
                <c:ptCount val="3"/>
                <c:pt idx="0">
                  <c:v>2.º Ciclo (127 respostas)</c:v>
                </c:pt>
                <c:pt idx="1">
                  <c:v>Mestrado Integrado (22 respostas)</c:v>
                </c:pt>
                <c:pt idx="2">
                  <c:v>1.º Ciclo (195 respostas)</c:v>
                </c:pt>
              </c:strCache>
            </c:strRef>
          </c:cat>
          <c:val>
            <c:numRef>
              <c:f>Diplomados_grau_sexo!$C$34:$C$36</c:f>
              <c:numCache>
                <c:formatCode>0.0%</c:formatCode>
                <c:ptCount val="3"/>
                <c:pt idx="0">
                  <c:v>0.60629921259842523</c:v>
                </c:pt>
                <c:pt idx="1">
                  <c:v>0.5</c:v>
                </c:pt>
                <c:pt idx="2">
                  <c:v>0.54358974358974355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520-4BBF-AFCE-80C4186EEC65}"/>
            </c:ext>
          </c:extLst>
        </c:ser>
        <c:ser>
          <c:idx val="1"/>
          <c:order val="1"/>
          <c:tx>
            <c:strRef>
              <c:f>Diplomados_grau_sexo!$D$33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Diplomados_grau_sexo!$B$34:$B$36</c:f>
              <c:strCache>
                <c:ptCount val="3"/>
                <c:pt idx="0">
                  <c:v>2.º Ciclo (127 respostas)</c:v>
                </c:pt>
                <c:pt idx="1">
                  <c:v>Mestrado Integrado (22 respostas)</c:v>
                </c:pt>
                <c:pt idx="2">
                  <c:v>1.º Ciclo (195 respostas)</c:v>
                </c:pt>
              </c:strCache>
            </c:strRef>
          </c:cat>
          <c:val>
            <c:numRef>
              <c:f>Diplomados_grau_sexo!$D$34:$D$36</c:f>
              <c:numCache>
                <c:formatCode>0.0%</c:formatCode>
                <c:ptCount val="3"/>
                <c:pt idx="0">
                  <c:v>0.39370078740157483</c:v>
                </c:pt>
                <c:pt idx="1">
                  <c:v>0.5</c:v>
                </c:pt>
                <c:pt idx="2">
                  <c:v>0.4564102564102564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520-4BBF-AFCE-80C4186EEC6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42201176"/>
        <c:axId val="242201568"/>
      </c:barChart>
      <c:catAx>
        <c:axId val="242201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42201568"/>
        <c:crosses val="autoZero"/>
        <c:auto val="1"/>
        <c:lblAlgn val="ctr"/>
        <c:lblOffset val="100"/>
        <c:noMultiLvlLbl val="0"/>
      </c:catAx>
      <c:valAx>
        <c:axId val="2422015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42201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Taxa de emprego na área de formação,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TEAF_Res!$D$19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TEAF_Res!$B$20:$B$23</c:f>
              <c:strCache>
                <c:ptCount val="4"/>
                <c:pt idx="0">
                  <c:v>Bolseiro (58 respostas)</c:v>
                </c:pt>
                <c:pt idx="1">
                  <c:v>Estagiário (remunerado) (22 respostas)</c:v>
                </c:pt>
                <c:pt idx="2">
                  <c:v>Trabalhador por conta própria sem funcionários a cargo (Trabalhador independente/Profissional liberal/Recibos verdes) (17 respostas)</c:v>
                </c:pt>
                <c:pt idx="3">
                  <c:v>Trabalhador por conta de outrem (120 respostas)</c:v>
                </c:pt>
              </c:strCache>
            </c:strRef>
          </c:cat>
          <c:val>
            <c:numRef>
              <c:f>TEAF_Res!$D$20:$D$23</c:f>
              <c:numCache>
                <c:formatCode>0.0%</c:formatCode>
                <c:ptCount val="4"/>
                <c:pt idx="0">
                  <c:v>0.94827586206896552</c:v>
                </c:pt>
                <c:pt idx="1">
                  <c:v>0.72727272727272729</c:v>
                </c:pt>
                <c:pt idx="2">
                  <c:v>0.6470588235294118</c:v>
                </c:pt>
                <c:pt idx="3">
                  <c:v>0.75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687-40A4-9E12-0C2E86FD7CB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5388384"/>
        <c:axId val="415387992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TEAF_Res!$C$19</c15:sqref>
                        </c15:formulaRef>
                      </c:ext>
                    </c:extLst>
                    <c:strCache>
                      <c:ptCount val="1"/>
                      <c:pt idx="0">
                        <c:v>Não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800" b="0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PT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TEAF_Res!$B$20:$B$23</c15:sqref>
                        </c15:formulaRef>
                      </c:ext>
                    </c:extLst>
                    <c:strCache>
                      <c:ptCount val="4"/>
                      <c:pt idx="0">
                        <c:v>Bolseiro (58 respostas)</c:v>
                      </c:pt>
                      <c:pt idx="1">
                        <c:v>Estagiário (remunerado) (22 respostas)</c:v>
                      </c:pt>
                      <c:pt idx="2">
                        <c:v>Trabalhador por conta própria sem funcionários a cargo (Trabalhador independente/Profissional liberal/Recibos verdes) (17 respostas)</c:v>
                      </c:pt>
                      <c:pt idx="3">
                        <c:v>Trabalhador por conta de outrem (120 respostas)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TEAF_Res!$C$20:$C$23</c15:sqref>
                        </c15:formulaRef>
                      </c:ext>
                    </c:extLst>
                    <c:numCache>
                      <c:formatCode>0.0%</c:formatCode>
                      <c:ptCount val="4"/>
                      <c:pt idx="0">
                        <c:v>5.1724137931034482E-2</c:v>
                      </c:pt>
                      <c:pt idx="1">
                        <c:v>0.27272727272727271</c:v>
                      </c:pt>
                      <c:pt idx="2">
                        <c:v>0.35294117647058826</c:v>
                      </c:pt>
                      <c:pt idx="3">
                        <c:v>0.25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1-B687-40A4-9E12-0C2E86FD7CB7}"/>
                  </c:ext>
                </c:extLst>
              </c15:ser>
            </c15:filteredBarSeries>
          </c:ext>
        </c:extLst>
      </c:barChart>
      <c:catAx>
        <c:axId val="415388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387992"/>
        <c:crosses val="autoZero"/>
        <c:auto val="1"/>
        <c:lblAlgn val="ctr"/>
        <c:lblOffset val="100"/>
        <c:noMultiLvlLbl val="0"/>
      </c:catAx>
      <c:valAx>
        <c:axId val="41538799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5388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Internacionalização dos trabalhadores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[Caracterização_e_Indicadores201213.xlsx]Internacionalização2!$K$14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85D-40E2-ACD2-DC11991F7B34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[Caracterização_e_Indicadores201213.xlsx]Internacionalização2!$J$15:$J$18</c:f>
              <c:strCache>
                <c:ptCount val="4"/>
                <c:pt idx="0">
                  <c:v>FCUL (189 respostas)</c:v>
                </c:pt>
                <c:pt idx="1">
                  <c:v>1.º Ciclo (70 respostas)</c:v>
                </c:pt>
                <c:pt idx="2">
                  <c:v>Mestrado Integrado (18 respostas)</c:v>
                </c:pt>
                <c:pt idx="3">
                  <c:v>2.º Ciclo (101 respostas)</c:v>
                </c:pt>
              </c:strCache>
            </c:strRef>
          </c:cat>
          <c:val>
            <c:numRef>
              <c:f>[Caracterização_e_Indicadores201213.xlsx]Internacionalização2!$K$15:$K$18</c:f>
              <c:numCache>
                <c:formatCode>0%</c:formatCode>
                <c:ptCount val="4"/>
                <c:pt idx="0">
                  <c:v>0.13756613756613756</c:v>
                </c:pt>
                <c:pt idx="1">
                  <c:v>5.7142857142857141E-2</c:v>
                </c:pt>
                <c:pt idx="2">
                  <c:v>0.33333333333333331</c:v>
                </c:pt>
                <c:pt idx="3">
                  <c:v>0.15841584158415842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85D-40E2-ACD2-DC11991F7B34}"/>
            </c:ext>
          </c:extLst>
        </c:ser>
        <c:ser>
          <c:idx val="1"/>
          <c:order val="1"/>
          <c:tx>
            <c:strRef>
              <c:f>[Caracterização_e_Indicadores201213.xlsx]Internacionalização2!$L$14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[Caracterização_e_Indicadores201213.xlsx]Internacionalização2!$J$15:$J$18</c:f>
              <c:strCache>
                <c:ptCount val="4"/>
                <c:pt idx="0">
                  <c:v>FCUL (189 respostas)</c:v>
                </c:pt>
                <c:pt idx="1">
                  <c:v>1.º Ciclo (70 respostas)</c:v>
                </c:pt>
                <c:pt idx="2">
                  <c:v>Mestrado Integrado (18 respostas)</c:v>
                </c:pt>
                <c:pt idx="3">
                  <c:v>2.º Ciclo (101 respostas)</c:v>
                </c:pt>
              </c:strCache>
            </c:strRef>
          </c:cat>
          <c:val>
            <c:numRef>
              <c:f>[Caracterização_e_Indicadores201213.xlsx]Internacionalização2!$L$15:$L$18</c:f>
              <c:numCache>
                <c:formatCode>0%</c:formatCode>
                <c:ptCount val="4"/>
                <c:pt idx="0">
                  <c:v>0.86243386243386244</c:v>
                </c:pt>
                <c:pt idx="1">
                  <c:v>0.94285714285714284</c:v>
                </c:pt>
                <c:pt idx="2">
                  <c:v>0.66666666666666674</c:v>
                </c:pt>
                <c:pt idx="3">
                  <c:v>0.84158415841584155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85D-40E2-ACD2-DC11991F7B3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5388776"/>
        <c:axId val="415391520"/>
      </c:barChart>
      <c:catAx>
        <c:axId val="4153887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391520"/>
        <c:crosses val="autoZero"/>
        <c:auto val="1"/>
        <c:lblAlgn val="ctr"/>
        <c:lblOffset val="100"/>
        <c:noMultiLvlLbl val="0"/>
      </c:catAx>
      <c:valAx>
        <c:axId val="415391520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5388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Internacionalização dos trabalhadores,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[Caracterização_e_Indicadores201213.xlsx]Internacionalização2!$K$41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[Caracterização_e_Indicadores201213.xlsx]Internacionalização2!$J$42:$J$45</c:f>
              <c:strCache>
                <c:ptCount val="4"/>
                <c:pt idx="0">
                  <c:v>Trabalhador por conta de outrem (104 respostas)</c:v>
                </c:pt>
                <c:pt idx="1">
                  <c:v>Trabalhador por conta própria sem funcionários a cargo (Trabalhador independente/Profissional liberal/Recibos verdes) (14 respostas)</c:v>
                </c:pt>
                <c:pt idx="2">
                  <c:v>Estagiário (remunerado) (20 respostas)</c:v>
                </c:pt>
                <c:pt idx="3">
                  <c:v>Bolseiro (51 respostas)</c:v>
                </c:pt>
              </c:strCache>
            </c:strRef>
          </c:cat>
          <c:val>
            <c:numRef>
              <c:f>[Caracterização_e_Indicadores201213.xlsx]Internacionalização2!$K$42:$K$45</c:f>
              <c:numCache>
                <c:formatCode>General</c:formatCode>
                <c:ptCount val="4"/>
                <c:pt idx="0" formatCode="0.0%">
                  <c:v>0.125</c:v>
                </c:pt>
                <c:pt idx="2" formatCode="0.0%">
                  <c:v>0.2</c:v>
                </c:pt>
                <c:pt idx="3" formatCode="0.0%">
                  <c:v>0.17647058823529413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3E8-42E1-A40A-280CCE150E83}"/>
            </c:ext>
          </c:extLst>
        </c:ser>
        <c:ser>
          <c:idx val="1"/>
          <c:order val="1"/>
          <c:tx>
            <c:strRef>
              <c:f>[Caracterização_e_Indicadores201213.xlsx]Internacionalização2!$L$41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[Caracterização_e_Indicadores201213.xlsx]Internacionalização2!$J$42:$J$45</c:f>
              <c:strCache>
                <c:ptCount val="4"/>
                <c:pt idx="0">
                  <c:v>Trabalhador por conta de outrem (104 respostas)</c:v>
                </c:pt>
                <c:pt idx="1">
                  <c:v>Trabalhador por conta própria sem funcionários a cargo (Trabalhador independente/Profissional liberal/Recibos verdes) (14 respostas)</c:v>
                </c:pt>
                <c:pt idx="2">
                  <c:v>Estagiário (remunerado) (20 respostas)</c:v>
                </c:pt>
                <c:pt idx="3">
                  <c:v>Bolseiro (51 respostas)</c:v>
                </c:pt>
              </c:strCache>
            </c:strRef>
          </c:cat>
          <c:val>
            <c:numRef>
              <c:f>[Caracterização_e_Indicadores201213.xlsx]Internacionalização2!$L$42:$L$45</c:f>
              <c:numCache>
                <c:formatCode>0.0%</c:formatCode>
                <c:ptCount val="4"/>
                <c:pt idx="0">
                  <c:v>0.875</c:v>
                </c:pt>
                <c:pt idx="1">
                  <c:v>1</c:v>
                </c:pt>
                <c:pt idx="2">
                  <c:v>0.8</c:v>
                </c:pt>
                <c:pt idx="3">
                  <c:v>0.82352941176470584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3E8-42E1-A40A-280CCE150E8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5386816"/>
        <c:axId val="415389560"/>
      </c:barChart>
      <c:catAx>
        <c:axId val="4153868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389560"/>
        <c:crosses val="autoZero"/>
        <c:auto val="1"/>
        <c:lblAlgn val="ctr"/>
        <c:lblOffset val="100"/>
        <c:noMultiLvlLbl val="0"/>
      </c:catAx>
      <c:valAx>
        <c:axId val="415389560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538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[Caracterização_e_Indicadores201213.xlsx]Opinião_FCUL!$C$19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[Caracterização_e_Indicadores201213.xlsx]Opinião_FCUL!$B$20:$B$23</c:f>
              <c:strCache>
                <c:ptCount val="4"/>
                <c:pt idx="0">
                  <c:v>FCUL (331 respostas)</c:v>
                </c:pt>
                <c:pt idx="1">
                  <c:v>1.º Ciclo (185 respostas)</c:v>
                </c:pt>
                <c:pt idx="2">
                  <c:v>Mestrado Integrado (21 respostas)</c:v>
                </c:pt>
                <c:pt idx="3">
                  <c:v>2.º Ciclo (125 respostas)</c:v>
                </c:pt>
              </c:strCache>
            </c:strRef>
          </c:cat>
          <c:val>
            <c:numRef>
              <c:f>[Caracterização_e_Indicadores201213.xlsx]Opinião_FCUL!$C$20:$C$23</c:f>
              <c:numCache>
                <c:formatCode>0.0%</c:formatCode>
                <c:ptCount val="4"/>
                <c:pt idx="0">
                  <c:v>6.6465256797583083E-2</c:v>
                </c:pt>
                <c:pt idx="1">
                  <c:v>6.4864864864864868E-2</c:v>
                </c:pt>
                <c:pt idx="3">
                  <c:v>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FEB-4380-8348-4530227418F2}"/>
            </c:ext>
          </c:extLst>
        </c:ser>
        <c:ser>
          <c:idx val="1"/>
          <c:order val="1"/>
          <c:tx>
            <c:strRef>
              <c:f>[Caracterização_e_Indicadores201213.xlsx]Opinião_FCUL!$D$19</c:f>
              <c:strCache>
                <c:ptCount val="1"/>
                <c:pt idx="0">
                  <c:v>Muito boa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[Caracterização_e_Indicadores201213.xlsx]Opinião_FCUL!$B$20:$B$23</c:f>
              <c:strCache>
                <c:ptCount val="4"/>
                <c:pt idx="0">
                  <c:v>FCUL (331 respostas)</c:v>
                </c:pt>
                <c:pt idx="1">
                  <c:v>1.º Ciclo (185 respostas)</c:v>
                </c:pt>
                <c:pt idx="2">
                  <c:v>Mestrado Integrado (21 respostas)</c:v>
                </c:pt>
                <c:pt idx="3">
                  <c:v>2.º Ciclo (125 respostas)</c:v>
                </c:pt>
              </c:strCache>
            </c:strRef>
          </c:cat>
          <c:val>
            <c:numRef>
              <c:f>[Caracterização_e_Indicadores201213.xlsx]Opinião_FCUL!$D$20:$D$23</c:f>
              <c:numCache>
                <c:formatCode>0.0%</c:formatCode>
                <c:ptCount val="4"/>
                <c:pt idx="0">
                  <c:v>0.38368580060422963</c:v>
                </c:pt>
                <c:pt idx="1">
                  <c:v>0.35135135135135137</c:v>
                </c:pt>
                <c:pt idx="2">
                  <c:v>0.33333333333333331</c:v>
                </c:pt>
                <c:pt idx="3">
                  <c:v>0.44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FEB-4380-8348-4530227418F2}"/>
            </c:ext>
          </c:extLst>
        </c:ser>
        <c:ser>
          <c:idx val="2"/>
          <c:order val="2"/>
          <c:tx>
            <c:strRef>
              <c:f>[Caracterização_e_Indicadores201213.xlsx]Opinião_FCUL!$E$19</c:f>
              <c:strCache>
                <c:ptCount val="1"/>
                <c:pt idx="0">
                  <c:v>Boa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[Caracterização_e_Indicadores201213.xlsx]Opinião_FCUL!$B$20:$B$23</c:f>
              <c:strCache>
                <c:ptCount val="4"/>
                <c:pt idx="0">
                  <c:v>FCUL (331 respostas)</c:v>
                </c:pt>
                <c:pt idx="1">
                  <c:v>1.º Ciclo (185 respostas)</c:v>
                </c:pt>
                <c:pt idx="2">
                  <c:v>Mestrado Integrado (21 respostas)</c:v>
                </c:pt>
                <c:pt idx="3">
                  <c:v>2.º Ciclo (125 respostas)</c:v>
                </c:pt>
              </c:strCache>
            </c:strRef>
          </c:cat>
          <c:val>
            <c:numRef>
              <c:f>[Caracterização_e_Indicadores201213.xlsx]Opinião_FCUL!$E$20:$E$23</c:f>
              <c:numCache>
                <c:formatCode>0.0%</c:formatCode>
                <c:ptCount val="4"/>
                <c:pt idx="0">
                  <c:v>0.41691842900302117</c:v>
                </c:pt>
                <c:pt idx="1">
                  <c:v>0.41081081081081083</c:v>
                </c:pt>
                <c:pt idx="2">
                  <c:v>0.61904761904761907</c:v>
                </c:pt>
                <c:pt idx="3">
                  <c:v>0.39200000000000002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FEB-4380-8348-4530227418F2}"/>
            </c:ext>
          </c:extLst>
        </c:ser>
        <c:ser>
          <c:idx val="3"/>
          <c:order val="3"/>
          <c:tx>
            <c:strRef>
              <c:f>[Caracterização_e_Indicadores201213.xlsx]Opinião_FCUL!$F$19</c:f>
              <c:strCache>
                <c:ptCount val="1"/>
                <c:pt idx="0">
                  <c:v>Suficiente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7.5748215997443816E-3"/>
                  <c:y val="6.7824153665358653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FEB-4380-8348-4530227418F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[Caracterização_e_Indicadores201213.xlsx]Opinião_FCUL!$B$20:$B$23</c:f>
              <c:strCache>
                <c:ptCount val="4"/>
                <c:pt idx="0">
                  <c:v>FCUL (331 respostas)</c:v>
                </c:pt>
                <c:pt idx="1">
                  <c:v>1.º Ciclo (185 respostas)</c:v>
                </c:pt>
                <c:pt idx="2">
                  <c:v>Mestrado Integrado (21 respostas)</c:v>
                </c:pt>
                <c:pt idx="3">
                  <c:v>2.º Ciclo (125 respostas)</c:v>
                </c:pt>
              </c:strCache>
            </c:strRef>
          </c:cat>
          <c:val>
            <c:numRef>
              <c:f>[Caracterização_e_Indicadores201213.xlsx]Opinião_FCUL!$F$20:$F$23</c:f>
              <c:numCache>
                <c:formatCode>0.0%</c:formatCode>
                <c:ptCount val="4"/>
                <c:pt idx="0">
                  <c:v>0.10574018126888217</c:v>
                </c:pt>
                <c:pt idx="1">
                  <c:v>0.13513513513513514</c:v>
                </c:pt>
                <c:pt idx="2">
                  <c:v>4.7619047619047616E-2</c:v>
                </c:pt>
                <c:pt idx="3">
                  <c:v>7.1999999999999995E-2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FEB-4380-8348-4530227418F2}"/>
            </c:ext>
          </c:extLst>
        </c:ser>
        <c:ser>
          <c:idx val="4"/>
          <c:order val="4"/>
          <c:tx>
            <c:strRef>
              <c:f>[Caracterização_e_Indicadores201213.xlsx]Opinião_FCUL!$G$19</c:f>
              <c:strCache>
                <c:ptCount val="1"/>
                <c:pt idx="0">
                  <c:v>Medíocre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[Caracterização_e_Indicadores201213.xlsx]Opinião_FCUL!$B$20:$B$23</c:f>
              <c:strCache>
                <c:ptCount val="4"/>
                <c:pt idx="0">
                  <c:v>FCUL (331 respostas)</c:v>
                </c:pt>
                <c:pt idx="1">
                  <c:v>1.º Ciclo (185 respostas)</c:v>
                </c:pt>
                <c:pt idx="2">
                  <c:v>Mestrado Integrado (21 respostas)</c:v>
                </c:pt>
                <c:pt idx="3">
                  <c:v>2.º Ciclo (125 respostas)</c:v>
                </c:pt>
              </c:strCache>
            </c:strRef>
          </c:cat>
          <c:val>
            <c:numRef>
              <c:f>[Caracterização_e_Indicadores201213.xlsx]Opinião_FCUL!$G$20:$G$23</c:f>
              <c:numCache>
                <c:formatCode>0.0%</c:formatCode>
                <c:ptCount val="4"/>
                <c:pt idx="0">
                  <c:v>2.7190332326283987E-2</c:v>
                </c:pt>
                <c:pt idx="1">
                  <c:v>3.783783783783784E-2</c:v>
                </c:pt>
                <c:pt idx="3">
                  <c:v>1.6E-2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FEB-4380-8348-4530227418F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5392696"/>
        <c:axId val="415389168"/>
      </c:barChart>
      <c:catAx>
        <c:axId val="4153926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389168"/>
        <c:crosses val="autoZero"/>
        <c:auto val="1"/>
        <c:lblAlgn val="ctr"/>
        <c:lblOffset val="100"/>
        <c:noMultiLvlLbl val="0"/>
      </c:catAx>
      <c:valAx>
        <c:axId val="415389168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5392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[Caracterização_e_Indicadores201213.xlsx]Opinião_FCUL!$C$51</c:f>
              <c:strCache>
                <c:ptCount val="1"/>
                <c:pt idx="0">
                  <c:v>Totalmente adequada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2292358803986711E-3"/>
                  <c:y val="1.261187786657474E-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1C9-4A90-B5A0-CF70A61EE96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245847176079730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1C9-4A90-B5A0-CF70A61EE96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[Caracterização_e_Indicadores201213.xlsx]Opinião_FCUL!$B$52:$B$55</c:f>
              <c:strCache>
                <c:ptCount val="4"/>
                <c:pt idx="0">
                  <c:v>FCUL (344 respostas)</c:v>
                </c:pt>
                <c:pt idx="1">
                  <c:v>1.º Ciclo (195 respostas)</c:v>
                </c:pt>
                <c:pt idx="2">
                  <c:v>Mestrado Integrado (22 respostas)</c:v>
                </c:pt>
                <c:pt idx="3">
                  <c:v>2.º Ciclo (127 respostas)</c:v>
                </c:pt>
              </c:strCache>
            </c:strRef>
          </c:cat>
          <c:val>
            <c:numRef>
              <c:f>[Caracterização_e_Indicadores201213.xlsx]Opinião_FCUL!$C$52:$C$55</c:f>
              <c:numCache>
                <c:formatCode>0.0%</c:formatCode>
                <c:ptCount val="4"/>
                <c:pt idx="0">
                  <c:v>5.232558139534884E-2</c:v>
                </c:pt>
                <c:pt idx="1">
                  <c:v>3.0769230769230771E-2</c:v>
                </c:pt>
                <c:pt idx="3">
                  <c:v>9.4488188976377951E-2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1C9-4A90-B5A0-CF70A61EE96E}"/>
            </c:ext>
          </c:extLst>
        </c:ser>
        <c:ser>
          <c:idx val="1"/>
          <c:order val="1"/>
          <c:tx>
            <c:strRef>
              <c:f>[Caracterização_e_Indicadores201213.xlsx]Opinião_FCUL!$D$51</c:f>
              <c:strCache>
                <c:ptCount val="1"/>
                <c:pt idx="0">
                  <c:v>Muito adequada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[Caracterização_e_Indicadores201213.xlsx]Opinião_FCUL!$B$52:$B$55</c:f>
              <c:strCache>
                <c:ptCount val="4"/>
                <c:pt idx="0">
                  <c:v>FCUL (344 respostas)</c:v>
                </c:pt>
                <c:pt idx="1">
                  <c:v>1.º Ciclo (195 respostas)</c:v>
                </c:pt>
                <c:pt idx="2">
                  <c:v>Mestrado Integrado (22 respostas)</c:v>
                </c:pt>
                <c:pt idx="3">
                  <c:v>2.º Ciclo (127 respostas)</c:v>
                </c:pt>
              </c:strCache>
            </c:strRef>
          </c:cat>
          <c:val>
            <c:numRef>
              <c:f>[Caracterização_e_Indicadores201213.xlsx]Opinião_FCUL!$D$52:$D$55</c:f>
              <c:numCache>
                <c:formatCode>0.0%</c:formatCode>
                <c:ptCount val="4"/>
                <c:pt idx="0">
                  <c:v>0.34302325581395349</c:v>
                </c:pt>
                <c:pt idx="1">
                  <c:v>0.30256410256410254</c:v>
                </c:pt>
                <c:pt idx="2">
                  <c:v>0.22727272727272727</c:v>
                </c:pt>
                <c:pt idx="3">
                  <c:v>0.42519685039370081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1C9-4A90-B5A0-CF70A61EE96E}"/>
            </c:ext>
          </c:extLst>
        </c:ser>
        <c:ser>
          <c:idx val="2"/>
          <c:order val="2"/>
          <c:tx>
            <c:strRef>
              <c:f>[Caracterização_e_Indicadores201213.xlsx]Opinião_FCUL!$E$51</c:f>
              <c:strCache>
                <c:ptCount val="1"/>
                <c:pt idx="0">
                  <c:v>Razoavelmente adequada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[Caracterização_e_Indicadores201213.xlsx]Opinião_FCUL!$B$52:$B$55</c:f>
              <c:strCache>
                <c:ptCount val="4"/>
                <c:pt idx="0">
                  <c:v>FCUL (344 respostas)</c:v>
                </c:pt>
                <c:pt idx="1">
                  <c:v>1.º Ciclo (195 respostas)</c:v>
                </c:pt>
                <c:pt idx="2">
                  <c:v>Mestrado Integrado (22 respostas)</c:v>
                </c:pt>
                <c:pt idx="3">
                  <c:v>2.º Ciclo (127 respostas)</c:v>
                </c:pt>
              </c:strCache>
            </c:strRef>
          </c:cat>
          <c:val>
            <c:numRef>
              <c:f>[Caracterização_e_Indicadores201213.xlsx]Opinião_FCUL!$E$52:$E$55</c:f>
              <c:numCache>
                <c:formatCode>0.0%</c:formatCode>
                <c:ptCount val="4"/>
                <c:pt idx="0">
                  <c:v>0.46802325581395349</c:v>
                </c:pt>
                <c:pt idx="1">
                  <c:v>0.50769230769230766</c:v>
                </c:pt>
                <c:pt idx="2">
                  <c:v>0.72727272727272729</c:v>
                </c:pt>
                <c:pt idx="3">
                  <c:v>0.36220472440944884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1C9-4A90-B5A0-CF70A61EE96E}"/>
            </c:ext>
          </c:extLst>
        </c:ser>
        <c:ser>
          <c:idx val="3"/>
          <c:order val="3"/>
          <c:tx>
            <c:strRef>
              <c:f>[Caracterização_e_Indicadores201213.xlsx]Opinião_FCUL!$F$51</c:f>
              <c:strCache>
                <c:ptCount val="1"/>
                <c:pt idx="0">
                  <c:v>Pouco adequada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[Caracterização_e_Indicadores201213.xlsx]Opinião_FCUL!$B$52:$B$55</c:f>
              <c:strCache>
                <c:ptCount val="4"/>
                <c:pt idx="0">
                  <c:v>FCUL (344 respostas)</c:v>
                </c:pt>
                <c:pt idx="1">
                  <c:v>1.º Ciclo (195 respostas)</c:v>
                </c:pt>
                <c:pt idx="2">
                  <c:v>Mestrado Integrado (22 respostas)</c:v>
                </c:pt>
                <c:pt idx="3">
                  <c:v>2.º Ciclo (127 respostas)</c:v>
                </c:pt>
              </c:strCache>
            </c:strRef>
          </c:cat>
          <c:val>
            <c:numRef>
              <c:f>[Caracterização_e_Indicadores201213.xlsx]Opinião_FCUL!$F$52:$F$55</c:f>
              <c:numCache>
                <c:formatCode>0.0%</c:formatCode>
                <c:ptCount val="4"/>
                <c:pt idx="0">
                  <c:v>0.11046511627906977</c:v>
                </c:pt>
                <c:pt idx="1">
                  <c:v>0.11282051282051282</c:v>
                </c:pt>
                <c:pt idx="2">
                  <c:v>4.5454545454545456E-2</c:v>
                </c:pt>
                <c:pt idx="3">
                  <c:v>0.11811023622047244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1C9-4A90-B5A0-CF70A61EE96E}"/>
            </c:ext>
          </c:extLst>
        </c:ser>
        <c:ser>
          <c:idx val="4"/>
          <c:order val="4"/>
          <c:tx>
            <c:strRef>
              <c:f>[Caracterização_e_Indicadores201213.xlsx]Opinião_FCUL!$G$51</c:f>
              <c:strCache>
                <c:ptCount val="1"/>
                <c:pt idx="0">
                  <c:v>Inadequada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[Caracterização_e_Indicadores201213.xlsx]Opinião_FCUL!$B$52:$B$55</c:f>
              <c:strCache>
                <c:ptCount val="4"/>
                <c:pt idx="0">
                  <c:v>FCUL (344 respostas)</c:v>
                </c:pt>
                <c:pt idx="1">
                  <c:v>1.º Ciclo (195 respostas)</c:v>
                </c:pt>
                <c:pt idx="2">
                  <c:v>Mestrado Integrado (22 respostas)</c:v>
                </c:pt>
                <c:pt idx="3">
                  <c:v>2.º Ciclo (127 respostas)</c:v>
                </c:pt>
              </c:strCache>
            </c:strRef>
          </c:cat>
          <c:val>
            <c:numRef>
              <c:f>[Caracterização_e_Indicadores201213.xlsx]Opinião_FCUL!$G$52:$G$55</c:f>
              <c:numCache>
                <c:formatCode>0.0%</c:formatCode>
                <c:ptCount val="4"/>
                <c:pt idx="0">
                  <c:v>2.616279069767442E-2</c:v>
                </c:pt>
                <c:pt idx="1">
                  <c:v>4.6153846153846156E-2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1C9-4A90-B5A0-CF70A61EE9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5389952"/>
        <c:axId val="415387208"/>
      </c:barChart>
      <c:catAx>
        <c:axId val="4153899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387208"/>
        <c:crosses val="autoZero"/>
        <c:auto val="1"/>
        <c:lblAlgn val="ctr"/>
        <c:lblOffset val="100"/>
        <c:noMultiLvlLbl val="0"/>
      </c:catAx>
      <c:valAx>
        <c:axId val="415387208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5389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[Caracterização_e_Indicadores201213.xlsx]Opinião_FCUL!$C$84</c:f>
              <c:strCache>
                <c:ptCount val="1"/>
                <c:pt idx="0">
                  <c:v>Totalmente satisfeito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[Caracterização_e_Indicadores201213.xlsx]Opinião_FCUL!$B$85:$B$88</c:f>
              <c:strCache>
                <c:ptCount val="4"/>
                <c:pt idx="0">
                  <c:v>FCUL (311 respostas)</c:v>
                </c:pt>
                <c:pt idx="1">
                  <c:v>1.º Ciclo (168 respostas)</c:v>
                </c:pt>
                <c:pt idx="2">
                  <c:v>Mestrado Integrado (22 respostas)</c:v>
                </c:pt>
                <c:pt idx="3">
                  <c:v>2.º Ciclo (121 respostas)</c:v>
                </c:pt>
              </c:strCache>
            </c:strRef>
          </c:cat>
          <c:val>
            <c:numRef>
              <c:f>[Caracterização_e_Indicadores201213.xlsx]Opinião_FCUL!$C$85:$C$88</c:f>
              <c:numCache>
                <c:formatCode>0.0%</c:formatCode>
                <c:ptCount val="4"/>
                <c:pt idx="0">
                  <c:v>9.0032154340836015E-2</c:v>
                </c:pt>
                <c:pt idx="1">
                  <c:v>7.7380952380952384E-2</c:v>
                </c:pt>
                <c:pt idx="2">
                  <c:v>0.13636363636363635</c:v>
                </c:pt>
                <c:pt idx="3">
                  <c:v>9.9173553719008267E-2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9A-424A-AE63-AC8CC00A82C4}"/>
            </c:ext>
          </c:extLst>
        </c:ser>
        <c:ser>
          <c:idx val="1"/>
          <c:order val="1"/>
          <c:tx>
            <c:strRef>
              <c:f>[Caracterização_e_Indicadores201213.xlsx]Opinião_FCUL!$D$84</c:f>
              <c:strCache>
                <c:ptCount val="1"/>
                <c:pt idx="0">
                  <c:v>Muito satisfeito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[Caracterização_e_Indicadores201213.xlsx]Opinião_FCUL!$B$85:$B$88</c:f>
              <c:strCache>
                <c:ptCount val="4"/>
                <c:pt idx="0">
                  <c:v>FCUL (311 respostas)</c:v>
                </c:pt>
                <c:pt idx="1">
                  <c:v>1.º Ciclo (168 respostas)</c:v>
                </c:pt>
                <c:pt idx="2">
                  <c:v>Mestrado Integrado (22 respostas)</c:v>
                </c:pt>
                <c:pt idx="3">
                  <c:v>2.º Ciclo (121 respostas)</c:v>
                </c:pt>
              </c:strCache>
            </c:strRef>
          </c:cat>
          <c:val>
            <c:numRef>
              <c:f>[Caracterização_e_Indicadores201213.xlsx]Opinião_FCUL!$D$85:$D$88</c:f>
              <c:numCache>
                <c:formatCode>0.0%</c:formatCode>
                <c:ptCount val="4"/>
                <c:pt idx="0">
                  <c:v>0.40836012861736337</c:v>
                </c:pt>
                <c:pt idx="1">
                  <c:v>0.42857142857142855</c:v>
                </c:pt>
                <c:pt idx="2">
                  <c:v>0.27272727272727271</c:v>
                </c:pt>
                <c:pt idx="3">
                  <c:v>0.4049586776859504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9A-424A-AE63-AC8CC00A82C4}"/>
            </c:ext>
          </c:extLst>
        </c:ser>
        <c:ser>
          <c:idx val="2"/>
          <c:order val="2"/>
          <c:tx>
            <c:strRef>
              <c:f>[Caracterização_e_Indicadores201213.xlsx]Opinião_FCUL!$E$84</c:f>
              <c:strCache>
                <c:ptCount val="1"/>
                <c:pt idx="0">
                  <c:v>Razoavelmente satisfeito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[Caracterização_e_Indicadores201213.xlsx]Opinião_FCUL!$B$85:$B$88</c:f>
              <c:strCache>
                <c:ptCount val="4"/>
                <c:pt idx="0">
                  <c:v>FCUL (311 respostas)</c:v>
                </c:pt>
                <c:pt idx="1">
                  <c:v>1.º Ciclo (168 respostas)</c:v>
                </c:pt>
                <c:pt idx="2">
                  <c:v>Mestrado Integrado (22 respostas)</c:v>
                </c:pt>
                <c:pt idx="3">
                  <c:v>2.º Ciclo (121 respostas)</c:v>
                </c:pt>
              </c:strCache>
            </c:strRef>
          </c:cat>
          <c:val>
            <c:numRef>
              <c:f>[Caracterização_e_Indicadores201213.xlsx]Opinião_FCUL!$E$85:$E$88</c:f>
              <c:numCache>
                <c:formatCode>0.0%</c:formatCode>
                <c:ptCount val="4"/>
                <c:pt idx="0">
                  <c:v>0.36334405144694532</c:v>
                </c:pt>
                <c:pt idx="1">
                  <c:v>0.36309523809523808</c:v>
                </c:pt>
                <c:pt idx="2">
                  <c:v>0.45454545454545453</c:v>
                </c:pt>
                <c:pt idx="3">
                  <c:v>0.34710743801652894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69A-424A-AE63-AC8CC00A82C4}"/>
            </c:ext>
          </c:extLst>
        </c:ser>
        <c:ser>
          <c:idx val="3"/>
          <c:order val="3"/>
          <c:tx>
            <c:strRef>
              <c:f>[Caracterização_e_Indicadores201213.xlsx]Opinião_FCUL!$F$84</c:f>
              <c:strCache>
                <c:ptCount val="1"/>
                <c:pt idx="0">
                  <c:v>Insatisfeito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[Caracterização_e_Indicadores201213.xlsx]Opinião_FCUL!$B$85:$B$88</c:f>
              <c:strCache>
                <c:ptCount val="4"/>
                <c:pt idx="0">
                  <c:v>FCUL (311 respostas)</c:v>
                </c:pt>
                <c:pt idx="1">
                  <c:v>1.º Ciclo (168 respostas)</c:v>
                </c:pt>
                <c:pt idx="2">
                  <c:v>Mestrado Integrado (22 respostas)</c:v>
                </c:pt>
                <c:pt idx="3">
                  <c:v>2.º Ciclo (121 respostas)</c:v>
                </c:pt>
              </c:strCache>
            </c:strRef>
          </c:cat>
          <c:val>
            <c:numRef>
              <c:f>[Caracterização_e_Indicadores201213.xlsx]Opinião_FCUL!$F$85:$F$88</c:f>
              <c:numCache>
                <c:formatCode>0.0%</c:formatCode>
                <c:ptCount val="4"/>
                <c:pt idx="0">
                  <c:v>0.10289389067524116</c:v>
                </c:pt>
                <c:pt idx="1">
                  <c:v>8.3333333333333329E-2</c:v>
                </c:pt>
                <c:pt idx="2">
                  <c:v>9.0909090909090912E-2</c:v>
                </c:pt>
                <c:pt idx="3">
                  <c:v>0.13223140495867769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69A-424A-AE63-AC8CC00A82C4}"/>
            </c:ext>
          </c:extLst>
        </c:ser>
        <c:ser>
          <c:idx val="4"/>
          <c:order val="4"/>
          <c:tx>
            <c:strRef>
              <c:f>[Caracterização_e_Indicadores201213.xlsx]Opinião_FCUL!$G$84</c:f>
              <c:strCache>
                <c:ptCount val="1"/>
                <c:pt idx="0">
                  <c:v>Muito Insatisfeito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[Caracterização_e_Indicadores201213.xlsx]Opinião_FCUL!$B$85:$B$88</c:f>
              <c:strCache>
                <c:ptCount val="4"/>
                <c:pt idx="0">
                  <c:v>FCUL (311 respostas)</c:v>
                </c:pt>
                <c:pt idx="1">
                  <c:v>1.º Ciclo (168 respostas)</c:v>
                </c:pt>
                <c:pt idx="2">
                  <c:v>Mestrado Integrado (22 respostas)</c:v>
                </c:pt>
                <c:pt idx="3">
                  <c:v>2.º Ciclo (121 respostas)</c:v>
                </c:pt>
              </c:strCache>
            </c:strRef>
          </c:cat>
          <c:val>
            <c:numRef>
              <c:f>[Caracterização_e_Indicadores201213.xlsx]Opinião_FCUL!$G$85:$G$88</c:f>
              <c:numCache>
                <c:formatCode>0.0%</c:formatCode>
                <c:ptCount val="4"/>
                <c:pt idx="0">
                  <c:v>3.5369774919614148E-2</c:v>
                </c:pt>
                <c:pt idx="1">
                  <c:v>4.7619047619047616E-2</c:v>
                </c:pt>
                <c:pt idx="2">
                  <c:v>4.5454545454545456E-2</c:v>
                </c:pt>
                <c:pt idx="3">
                  <c:v>1.6528925619834711E-2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69A-424A-AE63-AC8CC00A82C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4489672"/>
        <c:axId val="414484576"/>
      </c:barChart>
      <c:catAx>
        <c:axId val="414489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484576"/>
        <c:crosses val="autoZero"/>
        <c:auto val="1"/>
        <c:lblAlgn val="ctr"/>
        <c:lblOffset val="100"/>
        <c:noMultiLvlLbl val="0"/>
      </c:catAx>
      <c:valAx>
        <c:axId val="414484576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4489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Remuneração média mensal bruta (base) </a:t>
            </a:r>
            <a:r>
              <a:rPr lang="pt-PT"/>
              <a:t>e </a:t>
            </a:r>
            <a:r>
              <a:rPr lang="en-US"/>
              <a:t>Emprego na área de formação</a:t>
            </a:r>
            <a:endParaRPr lang="pt-PT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3D-4C51-8B93-B0FFC80B848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3D-4C51-8B93-B0FFC80B84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[Caracterização_e_Indicadores201213.xlsx]Salário_AF!$C$4:$D$4</c:f>
              <c:strCache>
                <c:ptCount val="2"/>
                <c:pt idx="0">
                  <c:v>Sim (120 respostas)</c:v>
                </c:pt>
                <c:pt idx="1">
                  <c:v>Não (27 respostas)</c:v>
                </c:pt>
              </c:strCache>
            </c:strRef>
          </c:cat>
          <c:val>
            <c:numRef>
              <c:f>[Caracterização_e_Indicadores201213.xlsx]Salário_AF!$C$8:$D$8</c:f>
              <c:numCache>
                <c:formatCode>#\ ##0.0\ "€"</c:formatCode>
                <c:ptCount val="2"/>
                <c:pt idx="0">
                  <c:v>1236.125</c:v>
                </c:pt>
                <c:pt idx="1">
                  <c:v>872.81481481481478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23D-4C51-8B93-B0FFC80B848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4483400"/>
        <c:axId val="414486536"/>
      </c:barChart>
      <c:catAx>
        <c:axId val="4144834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486536"/>
        <c:crosses val="autoZero"/>
        <c:auto val="1"/>
        <c:lblAlgn val="ctr"/>
        <c:lblOffset val="100"/>
        <c:noMultiLvlLbl val="0"/>
      </c:catAx>
      <c:valAx>
        <c:axId val="414486536"/>
        <c:scaling>
          <c:orientation val="minMax"/>
          <c:max val="1300"/>
          <c:min val="0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none"/>
        <c:minorTickMark val="none"/>
        <c:tickLblPos val="nextTo"/>
        <c:crossAx val="414483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pt-PT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</a:t>
            </a:r>
            <a:r>
              <a:rPr lang="pt-PT" dirty="0"/>
              <a:t>e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r>
              <a:rPr lang="en-US" dirty="0"/>
              <a:t>,</a:t>
            </a:r>
            <a:r>
              <a:rPr lang="pt-PT" baseline="0" dirty="0"/>
              <a:t> </a:t>
            </a:r>
            <a:r>
              <a:rPr lang="en-US" dirty="0"/>
              <a:t>por </a:t>
            </a:r>
            <a:r>
              <a:rPr lang="en-US" dirty="0" err="1"/>
              <a:t>grau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[Caracterização_e_Indicadores201213.xlsx]Salário_AF!$C$4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[Caracterização_e_Indicadores201213.xlsx]Salário_AF!$B$5:$B$7</c:f>
              <c:strCache>
                <c:ptCount val="3"/>
                <c:pt idx="0">
                  <c:v>1.º Ciclo (48 respostas)</c:v>
                </c:pt>
                <c:pt idx="1">
                  <c:v>Mestrado Integrado (16 respostas)</c:v>
                </c:pt>
                <c:pt idx="2">
                  <c:v>2.º Ciclo (83 respostas)</c:v>
                </c:pt>
              </c:strCache>
            </c:strRef>
          </c:cat>
          <c:val>
            <c:numRef>
              <c:f>[Caracterização_e_Indicadores201213.xlsx]Salário_AF!$C$5:$C$7</c:f>
              <c:numCache>
                <c:formatCode>#\ ##0.0\ "€"</c:formatCode>
                <c:ptCount val="3"/>
                <c:pt idx="0">
                  <c:v>1319.8571428571429</c:v>
                </c:pt>
                <c:pt idx="1">
                  <c:v>1185.3846153846155</c:v>
                </c:pt>
                <c:pt idx="2">
                  <c:v>1204.5833333333333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31A-40A4-9DE1-7ACF86C926DC}"/>
            </c:ext>
          </c:extLst>
        </c:ser>
        <c:ser>
          <c:idx val="1"/>
          <c:order val="1"/>
          <c:tx>
            <c:strRef>
              <c:f>[Caracterização_e_Indicadores201213.xlsx]Salário_AF!$D$4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[Caracterização_e_Indicadores201213.xlsx]Salário_AF!$B$5:$B$7</c:f>
              <c:strCache>
                <c:ptCount val="3"/>
                <c:pt idx="0">
                  <c:v>1.º Ciclo (48 respostas)</c:v>
                </c:pt>
                <c:pt idx="1">
                  <c:v>Mestrado Integrado (16 respostas)</c:v>
                </c:pt>
                <c:pt idx="2">
                  <c:v>2.º Ciclo (83 respostas)</c:v>
                </c:pt>
              </c:strCache>
            </c:strRef>
          </c:cat>
          <c:val>
            <c:numRef>
              <c:f>[Caracterização_e_Indicadores201213.xlsx]Salário_AF!$D$5:$D$7</c:f>
              <c:numCache>
                <c:formatCode>#\ ##0.0\ "€"</c:formatCode>
                <c:ptCount val="3"/>
                <c:pt idx="0">
                  <c:v>786.92307692307691</c:v>
                </c:pt>
                <c:pt idx="1">
                  <c:v>850</c:v>
                </c:pt>
                <c:pt idx="2">
                  <c:v>980.5454545454545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31A-40A4-9DE1-7ACF86C926D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4485360"/>
        <c:axId val="414483792"/>
      </c:barChart>
      <c:catAx>
        <c:axId val="4144853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483792"/>
        <c:crosses val="autoZero"/>
        <c:auto val="1"/>
        <c:lblAlgn val="ctr"/>
        <c:lblOffset val="100"/>
        <c:noMultiLvlLbl val="0"/>
      </c:catAx>
      <c:valAx>
        <c:axId val="414483792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none"/>
        <c:minorTickMark val="none"/>
        <c:tickLblPos val="nextTo"/>
        <c:crossAx val="414485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pt-PT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e</a:t>
            </a:r>
            <a:r>
              <a:rPr lang="pt-PT" baseline="0" dirty="0"/>
              <a:t> </a:t>
            </a:r>
            <a:r>
              <a:rPr lang="en-US" dirty="0" err="1"/>
              <a:t>Internacionalização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5CA-4E44-85DB-D17452DCF0E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5CA-4E44-85DB-D17452DCF0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[Caracterização_e_Indicadores201213.xlsx]Salário_Internac!$D$3:$E$3</c:f>
              <c:strCache>
                <c:ptCount val="2"/>
                <c:pt idx="0">
                  <c:v>Estrangeiro (20 respostas)</c:v>
                </c:pt>
                <c:pt idx="1">
                  <c:v>Portugal (126 respostas)</c:v>
                </c:pt>
              </c:strCache>
            </c:strRef>
          </c:cat>
          <c:val>
            <c:numRef>
              <c:f>[Caracterização_e_Indicadores201213.xlsx]Salário_Internac!$D$7:$E$7</c:f>
              <c:numCache>
                <c:formatCode>#\ ##0.0\ "€"</c:formatCode>
                <c:ptCount val="2"/>
                <c:pt idx="0">
                  <c:v>2206.5</c:v>
                </c:pt>
                <c:pt idx="1">
                  <c:v>1006.1190476190476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5CA-4E44-85DB-D17452DCF0E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4488496"/>
        <c:axId val="414487320"/>
      </c:barChart>
      <c:catAx>
        <c:axId val="414488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487320"/>
        <c:crosses val="autoZero"/>
        <c:auto val="1"/>
        <c:lblAlgn val="ctr"/>
        <c:lblOffset val="100"/>
        <c:noMultiLvlLbl val="0"/>
      </c:catAx>
      <c:valAx>
        <c:axId val="4144873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none"/>
        <c:minorTickMark val="none"/>
        <c:tickLblPos val="nextTo"/>
        <c:crossAx val="41448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Remuneração média mensal bruta (base) e</a:t>
            </a:r>
            <a:r>
              <a:rPr lang="pt-PT"/>
              <a:t> </a:t>
            </a:r>
            <a:r>
              <a:rPr lang="en-US"/>
              <a:t>Internacionalização,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[Caracterização_e_Indicadores201213.xlsx]Salário_Internac!$D$3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[Caracterização_e_Indicadores201213.xlsx]Salário_Internac!$C$4:$C$6</c:f>
              <c:strCache>
                <c:ptCount val="3"/>
                <c:pt idx="0">
                  <c:v>1.º Ciclo (48 respostas)</c:v>
                </c:pt>
                <c:pt idx="1">
                  <c:v>Mestrado Integrado (16 respostas)</c:v>
                </c:pt>
                <c:pt idx="2">
                  <c:v>2.º Ciclo (82 respostas)</c:v>
                </c:pt>
              </c:strCache>
            </c:strRef>
          </c:cat>
          <c:val>
            <c:numRef>
              <c:f>[Caracterização_e_Indicadores201213.xlsx]Salário_Internac!$D$4:$D$6</c:f>
              <c:numCache>
                <c:formatCode>#\ ##0.0\ "€"</c:formatCode>
                <c:ptCount val="3"/>
                <c:pt idx="0">
                  <c:v>1045.108695652174</c:v>
                </c:pt>
                <c:pt idx="1">
                  <c:v>923</c:v>
                </c:pt>
                <c:pt idx="2">
                  <c:v>992.37142857142862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75-4059-9E36-56AAA0683526}"/>
            </c:ext>
          </c:extLst>
        </c:ser>
        <c:ser>
          <c:idx val="1"/>
          <c:order val="1"/>
          <c:tx>
            <c:strRef>
              <c:f>[Caracterização_e_Indicadores201213.xlsx]Salário_Internac!$E$3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[Caracterização_e_Indicadores201213.xlsx]Salário_Internac!$C$4:$C$6</c:f>
              <c:strCache>
                <c:ptCount val="3"/>
                <c:pt idx="0">
                  <c:v>1.º Ciclo (48 respostas)</c:v>
                </c:pt>
                <c:pt idx="1">
                  <c:v>Mestrado Integrado (16 respostas)</c:v>
                </c:pt>
                <c:pt idx="2">
                  <c:v>2.º Ciclo (82 respostas)</c:v>
                </c:pt>
              </c:strCache>
            </c:strRef>
          </c:cat>
          <c:val>
            <c:numRef>
              <c:f>[Caracterização_e_Indicadores201213.xlsx]Salário_Internac!$E$4:$E$6</c:f>
              <c:numCache>
                <c:formatCode>#\ ##0.0\ "€"</c:formatCode>
                <c:ptCount val="3"/>
                <c:pt idx="0">
                  <c:v>4175</c:v>
                </c:pt>
                <c:pt idx="1">
                  <c:v>1455</c:v>
                </c:pt>
                <c:pt idx="2">
                  <c:v>2254.1666666666665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975-4059-9E36-56AAA068352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4486928"/>
        <c:axId val="414486144"/>
      </c:barChart>
      <c:catAx>
        <c:axId val="4144869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486144"/>
        <c:crosses val="autoZero"/>
        <c:auto val="1"/>
        <c:lblAlgn val="ctr"/>
        <c:lblOffset val="100"/>
        <c:noMultiLvlLbl val="0"/>
      </c:catAx>
      <c:valAx>
        <c:axId val="414486144"/>
        <c:scaling>
          <c:orientation val="minMax"/>
          <c:max val="3500"/>
          <c:min val="0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out"/>
        <c:minorTickMark val="none"/>
        <c:tickLblPos val="nextTo"/>
        <c:crossAx val="414486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grau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Diplomados_grau_sexo!$C$2</c:f>
              <c:strCache>
                <c:ptCount val="1"/>
                <c:pt idx="0">
                  <c:v>Diplomados por Grau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823-4483-863C-95DDC9FFECF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823-4483-863C-95DDC9FFECFC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823-4483-863C-95DDC9FFECFC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Diplomados_grau_sexo!$B$3:$B$5</c:f>
              <c:strCache>
                <c:ptCount val="3"/>
                <c:pt idx="0">
                  <c:v>1.º Ciclo</c:v>
                </c:pt>
                <c:pt idx="1">
                  <c:v>Mestrado Integrado</c:v>
                </c:pt>
                <c:pt idx="2">
                  <c:v>2.º Ciclo</c:v>
                </c:pt>
              </c:strCache>
            </c:strRef>
          </c:cat>
          <c:val>
            <c:numRef>
              <c:f>Diplomados_grau_sexo!$C$3:$C$5</c:f>
              <c:numCache>
                <c:formatCode>General</c:formatCode>
                <c:ptCount val="3"/>
                <c:pt idx="0">
                  <c:v>195</c:v>
                </c:pt>
                <c:pt idx="1">
                  <c:v>22</c:v>
                </c:pt>
                <c:pt idx="2">
                  <c:v>127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823-4483-863C-95DDC9FFECF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pt-PT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Internacionalização</a:t>
            </a:r>
            <a:r>
              <a:rPr lang="pt-PT" baseline="0" dirty="0"/>
              <a:t> </a:t>
            </a:r>
            <a:r>
              <a:rPr lang="en-US" dirty="0"/>
              <a:t>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5EA-48D9-8817-1958BACD066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5EA-48D9-8817-1958BACD066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[Caracterização_e_Indicadores201213.xlsx]Internac_AF!$I$23:$J$23</c:f>
              <c:strCache>
                <c:ptCount val="2"/>
                <c:pt idx="0">
                  <c:v>Estrangeiro (26 respostas)</c:v>
                </c:pt>
                <c:pt idx="1">
                  <c:v>Portugal (163 respostas)</c:v>
                </c:pt>
              </c:strCache>
            </c:strRef>
          </c:cat>
          <c:val>
            <c:numRef>
              <c:f>[Caracterização_e_Indicadores201213.xlsx]Internac_AF!$I$24:$J$24</c:f>
              <c:numCache>
                <c:formatCode>0.0%</c:formatCode>
                <c:ptCount val="2"/>
                <c:pt idx="0">
                  <c:v>0.88461538461538458</c:v>
                </c:pt>
                <c:pt idx="1">
                  <c:v>0.77914110429447858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5EA-48D9-8817-1958BACD066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4484184"/>
        <c:axId val="414484968"/>
      </c:barChart>
      <c:catAx>
        <c:axId val="414484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484968"/>
        <c:crosses val="autoZero"/>
        <c:auto val="1"/>
        <c:lblAlgn val="ctr"/>
        <c:lblOffset val="100"/>
        <c:noMultiLvlLbl val="0"/>
      </c:catAx>
      <c:valAx>
        <c:axId val="414484968"/>
        <c:scaling>
          <c:orientation val="minMax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4484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Internacionalização</a:t>
            </a:r>
            <a:r>
              <a:rPr lang="pt-PT"/>
              <a:t> </a:t>
            </a:r>
            <a:r>
              <a:rPr lang="en-US"/>
              <a:t>e</a:t>
            </a:r>
            <a:r>
              <a:rPr lang="pt-PT"/>
              <a:t> </a:t>
            </a:r>
            <a:r>
              <a:rPr lang="en-US"/>
              <a:t>Emprego na área de formação, por grau</a:t>
            </a:r>
            <a:endParaRPr lang="pt-PT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[Caracterização_e_Indicadores201213.xlsx]Internac_AF!$I$10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[Caracterização_e_Indicadores201213.xlsx]Internac_AF!$H$11:$H$13</c:f>
              <c:strCache>
                <c:ptCount val="3"/>
                <c:pt idx="0">
                  <c:v>1.º Ciclo (70 respostas)</c:v>
                </c:pt>
                <c:pt idx="1">
                  <c:v>Mestrado Integrado (18 respostas)</c:v>
                </c:pt>
                <c:pt idx="2">
                  <c:v>2.º Ciclo (101 respostas)</c:v>
                </c:pt>
              </c:strCache>
            </c:strRef>
          </c:cat>
          <c:val>
            <c:numRef>
              <c:f>[Caracterização_e_Indicadores201213.xlsx]Internac_AF!$I$11:$I$13</c:f>
              <c:numCache>
                <c:formatCode>0.0%</c:formatCode>
                <c:ptCount val="3"/>
                <c:pt idx="0">
                  <c:v>0.71212121212121215</c:v>
                </c:pt>
                <c:pt idx="1">
                  <c:v>0.83333333333333337</c:v>
                </c:pt>
                <c:pt idx="2">
                  <c:v>0.82352941176470584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FA-4609-84D9-0D12B0B81D64}"/>
            </c:ext>
          </c:extLst>
        </c:ser>
        <c:ser>
          <c:idx val="1"/>
          <c:order val="1"/>
          <c:tx>
            <c:strRef>
              <c:f>[Caracterização_e_Indicadores201213.xlsx]Internac_AF!$J$10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[Caracterização_e_Indicadores201213.xlsx]Internac_AF!$H$11:$H$13</c:f>
              <c:strCache>
                <c:ptCount val="3"/>
                <c:pt idx="0">
                  <c:v>1.º Ciclo (70 respostas)</c:v>
                </c:pt>
                <c:pt idx="1">
                  <c:v>Mestrado Integrado (18 respostas)</c:v>
                </c:pt>
                <c:pt idx="2">
                  <c:v>2.º Ciclo (101 respostas)</c:v>
                </c:pt>
              </c:strCache>
            </c:strRef>
          </c:cat>
          <c:val>
            <c:numRef>
              <c:f>[Caracterização_e_Indicadores201213.xlsx]Internac_AF!$J$11:$J$13</c:f>
              <c:numCache>
                <c:formatCode>0.0%</c:formatCode>
                <c:ptCount val="3"/>
                <c:pt idx="0">
                  <c:v>1</c:v>
                </c:pt>
                <c:pt idx="1">
                  <c:v>0.83333333333333337</c:v>
                </c:pt>
                <c:pt idx="2">
                  <c:v>0.875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9FA-4609-84D9-0D12B0B81D6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4485752"/>
        <c:axId val="414489280"/>
      </c:barChart>
      <c:catAx>
        <c:axId val="4144857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489280"/>
        <c:crosses val="autoZero"/>
        <c:auto val="1"/>
        <c:lblAlgn val="ctr"/>
        <c:lblOffset val="100"/>
        <c:noMultiLvlLbl val="0"/>
      </c:catAx>
      <c:valAx>
        <c:axId val="414489280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414485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Média da Idade de conclusão do curso,</a:t>
            </a:r>
            <a:r>
              <a:rPr lang="pt-PT" sz="2400"/>
              <a:t> </a:t>
            </a:r>
            <a:r>
              <a:rPr lang="en-US" sz="2400"/>
              <a:t>por grau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[Caracterização_e_Indicadores201213.xlsx]Diplomados_grau_sexo!$C$40</c:f>
              <c:strCache>
                <c:ptCount val="1"/>
                <c:pt idx="0">
                  <c:v>Média de Idade de Saída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F27-4B3F-9CEE-70EF6056E68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F27-4B3F-9CEE-70EF6056E68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F27-4B3F-9CEE-70EF6056E68C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F27-4B3F-9CEE-70EF6056E6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[Caracterização_e_Indicadores201213.xlsx]Diplomados_grau_sexo!$B$41:$B$44</c:f>
              <c:strCache>
                <c:ptCount val="4"/>
                <c:pt idx="0">
                  <c:v>2.º Ciclo (127 respostas)</c:v>
                </c:pt>
                <c:pt idx="1">
                  <c:v>Mestrado Integrado (22 respostas)</c:v>
                </c:pt>
                <c:pt idx="2">
                  <c:v>1.º Ciclo (195 respostas)</c:v>
                </c:pt>
                <c:pt idx="3">
                  <c:v>FCUL (344 respostas)</c:v>
                </c:pt>
              </c:strCache>
            </c:strRef>
          </c:cat>
          <c:val>
            <c:numRef>
              <c:f>[Caracterização_e_Indicadores201213.xlsx]Diplomados_grau_sexo!$C$41:$C$44</c:f>
              <c:numCache>
                <c:formatCode>0.0</c:formatCode>
                <c:ptCount val="4"/>
                <c:pt idx="0">
                  <c:v>25.063492063492063</c:v>
                </c:pt>
                <c:pt idx="1">
                  <c:v>23.09090909090909</c:v>
                </c:pt>
                <c:pt idx="2">
                  <c:v>21.966666666666665</c:v>
                </c:pt>
                <c:pt idx="3">
                  <c:v>23.23170731707317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F27-4B3F-9CEE-70EF6056E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55916176"/>
        <c:axId val="255921664"/>
      </c:barChart>
      <c:catAx>
        <c:axId val="255916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921664"/>
        <c:crosses val="autoZero"/>
        <c:auto val="1"/>
        <c:lblAlgn val="ctr"/>
        <c:lblOffset val="100"/>
        <c:noMultiLvlLbl val="0"/>
      </c:catAx>
      <c:valAx>
        <c:axId val="25592166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255916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Situação face ao emprego (n=344)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8.2365567585301822E-2"/>
          <c:y val="0.16022961543203948"/>
          <c:w val="0.38721507773618513"/>
          <c:h val="0.76099312795523355"/>
        </c:manualLayout>
      </c:layout>
      <c:doughnutChart>
        <c:varyColors val="1"/>
        <c:ser>
          <c:idx val="0"/>
          <c:order val="0"/>
          <c:tx>
            <c:strRef>
              <c:f>Situação_face_ao_emprego_TE!$C$2</c:f>
              <c:strCache>
                <c:ptCount val="1"/>
                <c:pt idx="0">
                  <c:v>Situação Face ao Emprego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39D-4895-B34F-8B4343FA89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39D-4895-B34F-8B4343FA89A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39D-4895-B34F-8B4343FA89A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39D-4895-B34F-8B4343FA89A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39D-4895-B34F-8B4343FA89A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39D-4895-B34F-8B4343FA89A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539D-4895-B34F-8B4343FA89A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Situação_face_ao_emprego_TE!$B$3:$B$8</c:f>
              <c:strCache>
                <c:ptCount val="6"/>
                <c:pt idx="0">
                  <c:v>Trabalhador por conta de outrem</c:v>
                </c:pt>
                <c:pt idx="1">
                  <c:v>Trabalhador por conta própria sem funcionários a cargo (Trabalhador independente/Profissional liberal/Recibos verdes)</c:v>
                </c:pt>
                <c:pt idx="2">
                  <c:v>Estagiário (remunerado)</c:v>
                </c:pt>
                <c:pt idx="3">
                  <c:v>Bolseiro</c:v>
                </c:pt>
                <c:pt idx="4">
                  <c:v>Diplomado sem atividade profissional remunerada </c:v>
                </c:pt>
                <c:pt idx="5">
                  <c:v>Estudante que não procura emprego</c:v>
                </c:pt>
              </c:strCache>
            </c:strRef>
          </c:cat>
          <c:val>
            <c:numRef>
              <c:f>Situação_face_ao_emprego_TE!$C$3:$C$8</c:f>
              <c:numCache>
                <c:formatCode>General</c:formatCode>
                <c:ptCount val="6"/>
                <c:pt idx="0">
                  <c:v>120</c:v>
                </c:pt>
                <c:pt idx="1">
                  <c:v>17</c:v>
                </c:pt>
                <c:pt idx="2">
                  <c:v>22</c:v>
                </c:pt>
                <c:pt idx="3">
                  <c:v>58</c:v>
                </c:pt>
                <c:pt idx="4">
                  <c:v>67</c:v>
                </c:pt>
                <c:pt idx="5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539D-4895-B34F-8B4343FA89A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1577509842519687"/>
          <c:y val="0.15320718133164851"/>
          <c:w val="0.44658468888846159"/>
          <c:h val="0.825688292929840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pt-P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>
                <a:solidFill>
                  <a:schemeClr val="tx1"/>
                </a:solidFill>
              </a:rPr>
              <a:t>Situação face ao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5"/>
          <c:order val="0"/>
          <c:tx>
            <c:strRef>
              <c:f>Situação_face_ao_emprego_TE!$E$17</c:f>
              <c:strCache>
                <c:ptCount val="1"/>
                <c:pt idx="0">
                  <c:v>Trabalhador por conta de outrem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Situação_face_ao_emprego_TE!$F$11:$H$11</c:f>
              <c:strCache>
                <c:ptCount val="3"/>
                <c:pt idx="0">
                  <c:v>2.º Ciclo (127 respostas)</c:v>
                </c:pt>
                <c:pt idx="1">
                  <c:v>Mestrado Integrado (22 respostas)</c:v>
                </c:pt>
                <c:pt idx="2">
                  <c:v>1.º Ciclo (195 respostas)</c:v>
                </c:pt>
              </c:strCache>
            </c:strRef>
          </c:cat>
          <c:val>
            <c:numRef>
              <c:f>Situação_face_ao_emprego_TE!$F$17:$H$17</c:f>
              <c:numCache>
                <c:formatCode>0.0%</c:formatCode>
                <c:ptCount val="3"/>
                <c:pt idx="0">
                  <c:v>0.44881889763779526</c:v>
                </c:pt>
                <c:pt idx="1">
                  <c:v>0.31818181818181818</c:v>
                </c:pt>
                <c:pt idx="2">
                  <c:v>0.28717948717948716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785-4E48-BE58-C5DD0C233003}"/>
            </c:ext>
          </c:extLst>
        </c:ser>
        <c:ser>
          <c:idx val="4"/>
          <c:order val="1"/>
          <c:tx>
            <c:strRef>
              <c:f>Situação_face_ao_emprego_TE!$E$16</c:f>
              <c:strCache>
                <c:ptCount val="1"/>
                <c:pt idx="0">
                  <c:v>Trabalhador por conta própria sem funcionários a cargo (Trabalhador independente/Profissional liberal/Recibos verdes)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Situação_face_ao_emprego_TE!$F$11:$H$11</c:f>
              <c:strCache>
                <c:ptCount val="3"/>
                <c:pt idx="0">
                  <c:v>2.º Ciclo (127 respostas)</c:v>
                </c:pt>
                <c:pt idx="1">
                  <c:v>Mestrado Integrado (22 respostas)</c:v>
                </c:pt>
                <c:pt idx="2">
                  <c:v>1.º Ciclo (195 respostas)</c:v>
                </c:pt>
              </c:strCache>
            </c:strRef>
          </c:cat>
          <c:val>
            <c:numRef>
              <c:f>Situação_face_ao_emprego_TE!$F$16:$H$16</c:f>
              <c:numCache>
                <c:formatCode>0.0%</c:formatCode>
                <c:ptCount val="3"/>
                <c:pt idx="0">
                  <c:v>7.0866141732283464E-2</c:v>
                </c:pt>
                <c:pt idx="1">
                  <c:v>4.5454545454545456E-2</c:v>
                </c:pt>
                <c:pt idx="2">
                  <c:v>3.5897435897435895E-2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785-4E48-BE58-C5DD0C233003}"/>
            </c:ext>
          </c:extLst>
        </c:ser>
        <c:ser>
          <c:idx val="3"/>
          <c:order val="2"/>
          <c:tx>
            <c:strRef>
              <c:f>Situação_face_ao_emprego_TE!$E$15</c:f>
              <c:strCache>
                <c:ptCount val="1"/>
                <c:pt idx="0">
                  <c:v>Estagiário (remunerado)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785-4E48-BE58-C5DD0C23300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Situação_face_ao_emprego_TE!$F$11:$H$11</c:f>
              <c:strCache>
                <c:ptCount val="3"/>
                <c:pt idx="0">
                  <c:v>2.º Ciclo (127 respostas)</c:v>
                </c:pt>
                <c:pt idx="1">
                  <c:v>Mestrado Integrado (22 respostas)</c:v>
                </c:pt>
                <c:pt idx="2">
                  <c:v>1.º Ciclo (195 respostas)</c:v>
                </c:pt>
              </c:strCache>
            </c:strRef>
          </c:cat>
          <c:val>
            <c:numRef>
              <c:f>Situação_face_ao_emprego_TE!$F$15:$H$15</c:f>
              <c:numCache>
                <c:formatCode>0.0%</c:formatCode>
                <c:ptCount val="3"/>
                <c:pt idx="0">
                  <c:v>3.1496062992125984E-2</c:v>
                </c:pt>
                <c:pt idx="1">
                  <c:v>0.18181818181818182</c:v>
                </c:pt>
                <c:pt idx="2">
                  <c:v>7.179487179487179E-2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785-4E48-BE58-C5DD0C233003}"/>
            </c:ext>
          </c:extLst>
        </c:ser>
        <c:ser>
          <c:idx val="2"/>
          <c:order val="3"/>
          <c:tx>
            <c:strRef>
              <c:f>Situação_face_ao_emprego_TE!$E$14</c:f>
              <c:strCache>
                <c:ptCount val="1"/>
                <c:pt idx="0">
                  <c:v>Bolseiro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785-4E48-BE58-C5DD0C23300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Situação_face_ao_emprego_TE!$F$11:$H$11</c:f>
              <c:strCache>
                <c:ptCount val="3"/>
                <c:pt idx="0">
                  <c:v>2.º Ciclo (127 respostas)</c:v>
                </c:pt>
                <c:pt idx="1">
                  <c:v>Mestrado Integrado (22 respostas)</c:v>
                </c:pt>
                <c:pt idx="2">
                  <c:v>1.º Ciclo (195 respostas)</c:v>
                </c:pt>
              </c:strCache>
            </c:strRef>
          </c:cat>
          <c:val>
            <c:numRef>
              <c:f>Situação_face_ao_emprego_TE!$F$14:$H$14</c:f>
              <c:numCache>
                <c:formatCode>0.0%</c:formatCode>
                <c:ptCount val="3"/>
                <c:pt idx="0">
                  <c:v>0.34645669291338582</c:v>
                </c:pt>
                <c:pt idx="1">
                  <c:v>0.40909090909090912</c:v>
                </c:pt>
                <c:pt idx="2">
                  <c:v>2.564102564102564E-2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785-4E48-BE58-C5DD0C233003}"/>
            </c:ext>
          </c:extLst>
        </c:ser>
        <c:ser>
          <c:idx val="1"/>
          <c:order val="4"/>
          <c:tx>
            <c:strRef>
              <c:f>Situação_face_ao_emprego_TE!$E$13</c:f>
              <c:strCache>
                <c:ptCount val="1"/>
                <c:pt idx="0">
                  <c:v>Diplomado sem atividade profissional remunerada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785-4E48-BE58-C5DD0C23300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Situação_face_ao_emprego_TE!$F$11:$H$11</c:f>
              <c:strCache>
                <c:ptCount val="3"/>
                <c:pt idx="0">
                  <c:v>2.º Ciclo (127 respostas)</c:v>
                </c:pt>
                <c:pt idx="1">
                  <c:v>Mestrado Integrado (22 respostas)</c:v>
                </c:pt>
                <c:pt idx="2">
                  <c:v>1.º Ciclo (195 respostas)</c:v>
                </c:pt>
              </c:strCache>
            </c:strRef>
          </c:cat>
          <c:val>
            <c:numRef>
              <c:f>Situação_face_ao_emprego_TE!$F$13:$H$13</c:f>
              <c:numCache>
                <c:formatCode>0.0%</c:formatCode>
                <c:ptCount val="3"/>
                <c:pt idx="0">
                  <c:v>7.0866141732283464E-2</c:v>
                </c:pt>
                <c:pt idx="1">
                  <c:v>4.5454545454545456E-2</c:v>
                </c:pt>
                <c:pt idx="2">
                  <c:v>0.29230769230769232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785-4E48-BE58-C5DD0C233003}"/>
            </c:ext>
          </c:extLst>
        </c:ser>
        <c:ser>
          <c:idx val="0"/>
          <c:order val="5"/>
          <c:tx>
            <c:strRef>
              <c:f>Situação_face_ao_emprego_TE!$E$12</c:f>
              <c:strCache>
                <c:ptCount val="1"/>
                <c:pt idx="0">
                  <c:v>Estudante que não procura emprego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Situação_face_ao_emprego_TE!$F$11:$H$11</c:f>
              <c:strCache>
                <c:ptCount val="3"/>
                <c:pt idx="0">
                  <c:v>2.º Ciclo (127 respostas)</c:v>
                </c:pt>
                <c:pt idx="1">
                  <c:v>Mestrado Integrado (22 respostas)</c:v>
                </c:pt>
                <c:pt idx="2">
                  <c:v>1.º Ciclo (195 respostas)</c:v>
                </c:pt>
              </c:strCache>
            </c:strRef>
          </c:cat>
          <c:val>
            <c:numRef>
              <c:f>Situação_face_ao_emprego_TE!$F$12:$H$12</c:f>
              <c:numCache>
                <c:formatCode>General</c:formatCode>
                <c:ptCount val="3"/>
                <c:pt idx="0" formatCode="0.0%">
                  <c:v>3.1496062992125984E-2</c:v>
                </c:pt>
                <c:pt idx="2" formatCode="0.0%">
                  <c:v>0.28717948717948716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785-4E48-BE58-C5DD0C23300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55917352"/>
        <c:axId val="255918920"/>
      </c:barChart>
      <c:catAx>
        <c:axId val="255917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918920"/>
        <c:crosses val="autoZero"/>
        <c:auto val="1"/>
        <c:lblAlgn val="ctr"/>
        <c:lblOffset val="100"/>
        <c:noMultiLvlLbl val="0"/>
      </c:catAx>
      <c:valAx>
        <c:axId val="2559189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55917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Taxa de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[Caracterização_e_Indicadores201213.xlsx]Situação_face_ao_emprego_TE!$C$62</c:f>
              <c:strCache>
                <c:ptCount val="1"/>
                <c:pt idx="0">
                  <c:v>Taxa de Emprego, por Grau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6B6-46AA-ABF6-EE7321C04EC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6B6-46AA-ABF6-EE7321C04EC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6B6-46AA-ABF6-EE7321C04ECC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6B6-46AA-ABF6-EE7321C04ECC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[Caracterização_e_Indicadores201213.xlsx]Situação_face_ao_emprego_TE!$B$63:$B$66</c:f>
              <c:strCache>
                <c:ptCount val="4"/>
                <c:pt idx="0">
                  <c:v>2.º Ciclo (127 respostas)</c:v>
                </c:pt>
                <c:pt idx="1">
                  <c:v>Mestrado Integrado (22 respostas)</c:v>
                </c:pt>
                <c:pt idx="2">
                  <c:v>1.º Ciclo (195 respostas)</c:v>
                </c:pt>
                <c:pt idx="3">
                  <c:v>FCUL (344 respostas)</c:v>
                </c:pt>
              </c:strCache>
            </c:strRef>
          </c:cat>
          <c:val>
            <c:numRef>
              <c:f>[Caracterização_e_Indicadores201213.xlsx]Situação_face_ao_emprego_TE!$C$63:$C$66</c:f>
              <c:numCache>
                <c:formatCode>0.0%</c:formatCode>
                <c:ptCount val="4"/>
                <c:pt idx="0">
                  <c:v>0.92682926829268297</c:v>
                </c:pt>
                <c:pt idx="1">
                  <c:v>0.95454545454545459</c:v>
                </c:pt>
                <c:pt idx="2">
                  <c:v>0.58992805755395683</c:v>
                </c:pt>
                <c:pt idx="3">
                  <c:v>0.7640845070422535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6B6-46AA-ABF6-EE7321C04E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55919312"/>
        <c:axId val="255916960"/>
      </c:barChart>
      <c:catAx>
        <c:axId val="255919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916960"/>
        <c:crosses val="autoZero"/>
        <c:auto val="1"/>
        <c:lblAlgn val="ctr"/>
        <c:lblOffset val="100"/>
        <c:noMultiLvlLbl val="0"/>
      </c:catAx>
      <c:valAx>
        <c:axId val="255916960"/>
        <c:scaling>
          <c:orientation val="minMax"/>
          <c:max val="1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55919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Tipo de vínculo dos trabalhadores </a:t>
            </a:r>
          </a:p>
          <a:p>
            <a:pPr>
              <a:defRPr sz="2400"/>
            </a:pPr>
            <a:r>
              <a:rPr lang="pt-PT" sz="2400"/>
              <a:t>por conta de outrem (n=99)</a:t>
            </a:r>
          </a:p>
        </c:rich>
      </c:tx>
      <c:layout>
        <c:manualLayout>
          <c:xMode val="edge"/>
          <c:yMode val="edge"/>
          <c:x val="8.825374616229216E-2"/>
          <c:y val="4.7540318807124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F00-47A5-A803-9026594141B7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F00-47A5-A803-9026594141B7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F00-47A5-A803-9026594141B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[Caracterização_e_Indicadores201213.xlsx]Tipo_de_vínculo!$B$6:$B$8</c:f>
              <c:strCache>
                <c:ptCount val="3"/>
                <c:pt idx="0">
                  <c:v>Efetivo (contrato de trabalho sem termo ou por tempo indeterminado)</c:v>
                </c:pt>
                <c:pt idx="1">
                  <c:v>A termo (contrato de trabalho por tempo determinado, certo ou incerto)</c:v>
                </c:pt>
                <c:pt idx="2">
                  <c:v>Outro</c:v>
                </c:pt>
              </c:strCache>
            </c:strRef>
          </c:cat>
          <c:val>
            <c:numRef>
              <c:f>[Caracterização_e_Indicadores201213.xlsx]Tipo_de_vínculo!$C$6:$C$8</c:f>
              <c:numCache>
                <c:formatCode>General</c:formatCode>
                <c:ptCount val="3"/>
                <c:pt idx="0">
                  <c:v>46</c:v>
                </c:pt>
                <c:pt idx="1">
                  <c:v>51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F00-47A5-A803-9026594141B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Tipo de vínculo dos trabalhadores por conta de outrem, por grau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[Caracterização_e_Indicadores201213.xlsx]Tipo_de_vínculo!$B$22</c:f>
              <c:strCache>
                <c:ptCount val="1"/>
                <c:pt idx="0">
                  <c:v>Efetivo (contrato de trabalho sem termo ou por tempo indeterminado)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[Caracterização_e_Indicadores201213.xlsx]Tipo_de_vínculo!$C$21:$E$21</c:f>
              <c:strCache>
                <c:ptCount val="3"/>
                <c:pt idx="0">
                  <c:v>1.º Ciclo (46 respostas)</c:v>
                </c:pt>
                <c:pt idx="1">
                  <c:v>Mestrado Integrado (5 respostas)</c:v>
                </c:pt>
                <c:pt idx="2">
                  <c:v>2.º Ciclo (48 respostas)</c:v>
                </c:pt>
              </c:strCache>
            </c:strRef>
          </c:cat>
          <c:val>
            <c:numRef>
              <c:f>[Caracterização_e_Indicadores201213.xlsx]Tipo_de_vínculo!$C$22:$E$22</c:f>
              <c:numCache>
                <c:formatCode>0.0%</c:formatCode>
                <c:ptCount val="3"/>
                <c:pt idx="0">
                  <c:v>0.52173913043478259</c:v>
                </c:pt>
                <c:pt idx="1">
                  <c:v>0.6</c:v>
                </c:pt>
                <c:pt idx="2">
                  <c:v>0.39583333333333331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4B1-4821-85D1-17E69B543CD8}"/>
            </c:ext>
          </c:extLst>
        </c:ser>
        <c:ser>
          <c:idx val="1"/>
          <c:order val="1"/>
          <c:tx>
            <c:strRef>
              <c:f>[Caracterização_e_Indicadores201213.xlsx]Tipo_de_vínculo!$B$23</c:f>
              <c:strCache>
                <c:ptCount val="1"/>
                <c:pt idx="0">
                  <c:v>A termo (contrato de trabalho por tempo determinado, certo ou incerto)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[Caracterização_e_Indicadores201213.xlsx]Tipo_de_vínculo!$C$21:$E$21</c:f>
              <c:strCache>
                <c:ptCount val="3"/>
                <c:pt idx="0">
                  <c:v>1.º Ciclo (46 respostas)</c:v>
                </c:pt>
                <c:pt idx="1">
                  <c:v>Mestrado Integrado (5 respostas)</c:v>
                </c:pt>
                <c:pt idx="2">
                  <c:v>2.º Ciclo (48 respostas)</c:v>
                </c:pt>
              </c:strCache>
            </c:strRef>
          </c:cat>
          <c:val>
            <c:numRef>
              <c:f>[Caracterização_e_Indicadores201213.xlsx]Tipo_de_vínculo!$C$23:$E$23</c:f>
              <c:numCache>
                <c:formatCode>0.0%</c:formatCode>
                <c:ptCount val="3"/>
                <c:pt idx="0">
                  <c:v>0.43478260869565216</c:v>
                </c:pt>
                <c:pt idx="1">
                  <c:v>0.4</c:v>
                </c:pt>
                <c:pt idx="2">
                  <c:v>0.60416666666666663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4B1-4821-85D1-17E69B543CD8}"/>
            </c:ext>
          </c:extLst>
        </c:ser>
        <c:ser>
          <c:idx val="2"/>
          <c:order val="2"/>
          <c:tx>
            <c:strRef>
              <c:f>[Caracterização_e_Indicadores201213.xlsx]Tipo_de_vínculo!$B$24</c:f>
              <c:strCache>
                <c:ptCount val="1"/>
                <c:pt idx="0">
                  <c:v>Outro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2292358803986711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4B1-4821-85D1-17E69B543CD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4B1-4821-85D1-17E69B543CD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C4B1-4821-85D1-17E69B543C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[Caracterização_e_Indicadores201213.xlsx]Tipo_de_vínculo!$C$21:$E$21</c:f>
              <c:strCache>
                <c:ptCount val="3"/>
                <c:pt idx="0">
                  <c:v>1.º Ciclo (46 respostas)</c:v>
                </c:pt>
                <c:pt idx="1">
                  <c:v>Mestrado Integrado (5 respostas)</c:v>
                </c:pt>
                <c:pt idx="2">
                  <c:v>2.º Ciclo (48 respostas)</c:v>
                </c:pt>
              </c:strCache>
            </c:strRef>
          </c:cat>
          <c:val>
            <c:numRef>
              <c:f>[Caracterização_e_Indicadores201213.xlsx]Tipo_de_vínculo!$C$24:$E$24</c:f>
              <c:numCache>
                <c:formatCode>0.0%</c:formatCode>
                <c:ptCount val="3"/>
                <c:pt idx="0">
                  <c:v>4.3478260869565216E-2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4B1-4821-85D1-17E69B543CD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55920096"/>
        <c:axId val="255920488"/>
      </c:barChart>
      <c:catAx>
        <c:axId val="255920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55920488"/>
        <c:crosses val="autoZero"/>
        <c:auto val="1"/>
        <c:lblAlgn val="ctr"/>
        <c:lblOffset val="100"/>
        <c:noMultiLvlLbl val="0"/>
      </c:catAx>
      <c:valAx>
        <c:axId val="255920488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55920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03E0-E88D-014C-A2EF-385D6175EB9A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935163" y="1143000"/>
            <a:ext cx="29876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1E262-56E7-6A48-9592-4B9D978FB3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514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35163" y="1143000"/>
            <a:ext cx="298767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1E262-56E7-6A48-9592-4B9D978FB343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9889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35163" y="1143000"/>
            <a:ext cx="298767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1E262-56E7-6A48-9592-4B9D978FB343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56605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2389894"/>
            <a:ext cx="8689976" cy="4610098"/>
          </a:xfrm>
        </p:spPr>
        <p:txBody>
          <a:bodyPr anchor="b">
            <a:normAutofit/>
          </a:bodyPr>
          <a:lstStyle>
            <a:lvl1pPr algn="ctr">
              <a:defRPr sz="6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7139996"/>
            <a:ext cx="8689976" cy="2519996"/>
          </a:xfrm>
        </p:spPr>
        <p:txBody>
          <a:bodyPr>
            <a:normAutofit/>
          </a:bodyPr>
          <a:lstStyle>
            <a:lvl1pPr marL="0" indent="0" algn="ctr">
              <a:buNone/>
              <a:defRPr sz="2933">
                <a:solidFill>
                  <a:schemeClr val="bg1">
                    <a:lumMod val="50000"/>
                  </a:schemeClr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282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7880732"/>
            <a:ext cx="10364432" cy="1491146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5" y="1282893"/>
            <a:ext cx="9822532" cy="5905231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9386106"/>
            <a:ext cx="10364452" cy="1253884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260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120000"/>
            <a:ext cx="10364452" cy="6296770"/>
          </a:xfrm>
        </p:spPr>
        <p:txBody>
          <a:bodyPr anchor="ctr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7725386"/>
            <a:ext cx="10364452" cy="2914606"/>
          </a:xfrm>
        </p:spPr>
        <p:txBody>
          <a:bodyPr anchor="ctr"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7988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1603179"/>
            <a:ext cx="9302752" cy="5015587"/>
          </a:xfrm>
        </p:spPr>
        <p:txBody>
          <a:bodyPr anchor="ctr"/>
          <a:lstStyle>
            <a:lvl1pPr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5" y="6632599"/>
            <a:ext cx="8752299" cy="1092785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8034004"/>
            <a:ext cx="10364452" cy="2610856"/>
          </a:xfrm>
        </p:spPr>
        <p:txBody>
          <a:bodyPr anchor="ctr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TextBox 10"/>
          <p:cNvSpPr txBox="1"/>
          <p:nvPr/>
        </p:nvSpPr>
        <p:spPr>
          <a:xfrm>
            <a:off x="983501" y="1631235"/>
            <a:ext cx="729184" cy="107439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0666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466841" y="5732305"/>
            <a:ext cx="738188" cy="107439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0666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4875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3929407"/>
            <a:ext cx="10364452" cy="4614916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8565962"/>
            <a:ext cx="10364452" cy="2095669"/>
          </a:xfrm>
        </p:spPr>
        <p:txBody>
          <a:bodyPr anchor="t"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9115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5" y="1119999"/>
            <a:ext cx="10364452" cy="2948989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5" y="4348986"/>
            <a:ext cx="3298976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5" y="5407737"/>
            <a:ext cx="3298976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90" y="4348986"/>
            <a:ext cx="3291521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50" y="5407737"/>
            <a:ext cx="3303351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9" y="4348986"/>
            <a:ext cx="3304928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9" y="5407737"/>
            <a:ext cx="3304928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8130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5" y="1122152"/>
            <a:ext cx="10364452" cy="294683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6" y="7725384"/>
            <a:ext cx="3296409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6" y="4348986"/>
            <a:ext cx="3296409" cy="2799997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6" y="8784132"/>
            <a:ext cx="3296409" cy="1855858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7725384"/>
            <a:ext cx="3301828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4348986"/>
            <a:ext cx="3303352" cy="279999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8784131"/>
            <a:ext cx="3303352" cy="1855860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300" y="7725384"/>
            <a:ext cx="3300681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9" y="4348986"/>
            <a:ext cx="3304928" cy="279999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4" y="8784127"/>
            <a:ext cx="3305053" cy="1855864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321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4348989"/>
            <a:ext cx="10364452" cy="6291004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7716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1120004"/>
            <a:ext cx="2553327" cy="95199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1120004"/>
            <a:ext cx="7658724" cy="9519989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9370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410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4348987"/>
            <a:ext cx="10363827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404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522295"/>
            <a:ext cx="10351752" cy="5028272"/>
          </a:xfrm>
        </p:spPr>
        <p:txBody>
          <a:bodyPr anchor="b">
            <a:normAutofit/>
          </a:bodyPr>
          <a:lstStyle>
            <a:lvl1pPr>
              <a:defRPr sz="5333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6719733"/>
            <a:ext cx="10351752" cy="2513720"/>
          </a:xfrm>
        </p:spPr>
        <p:txBody>
          <a:bodyPr>
            <a:normAutofit/>
          </a:bodyPr>
          <a:lstStyle>
            <a:lvl1pPr marL="0" indent="0" algn="ctr">
              <a:buNone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6157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4348987"/>
            <a:ext cx="5106027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4348987"/>
            <a:ext cx="5105400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7661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4356197"/>
            <a:ext cx="4873475" cy="1249332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3467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5" y="5605531"/>
            <a:ext cx="5106027" cy="50344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4356197"/>
            <a:ext cx="4881804" cy="1249332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3467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1" y="5605531"/>
            <a:ext cx="5105401" cy="50344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681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175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365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119999"/>
            <a:ext cx="3935688" cy="3717257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3" y="1120002"/>
            <a:ext cx="6200163" cy="951998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6" y="4837256"/>
            <a:ext cx="3935689" cy="5802734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40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6" y="1119999"/>
            <a:ext cx="5506157" cy="3717261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72361" y="1120001"/>
            <a:ext cx="4007801" cy="9519991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837259"/>
            <a:ext cx="5506139" cy="5802732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34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2192003" cy="12599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4348989"/>
            <a:ext cx="10364452" cy="629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10809159"/>
            <a:ext cx="2743200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/>
                </a:solidFill>
              </a:defRPr>
            </a:lvl1pPr>
          </a:lstStyle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5" y="10809159"/>
            <a:ext cx="6672887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3" y="10809159"/>
            <a:ext cx="764215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/>
                </a:solidFill>
              </a:defRPr>
            </a:lvl1pPr>
          </a:lstStyle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029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  <p:sldLayoutId id="2147484045" r:id="rId13"/>
    <p:sldLayoutId id="2147484046" r:id="rId14"/>
    <p:sldLayoutId id="2147484047" r:id="rId15"/>
    <p:sldLayoutId id="2147484048" r:id="rId16"/>
    <p:sldLayoutId id="2147484049" r:id="rId17"/>
    <p:sldLayoutId id="2147484050" r:id="rId18"/>
  </p:sldLayoutIdLst>
  <p:txStyles>
    <p:titleStyle>
      <a:lvl1pPr algn="ctr" defTabSz="1219170" rtl="0" eaLnBrk="1" latinLnBrk="0" hangingPunct="1">
        <a:lnSpc>
          <a:spcPct val="90000"/>
        </a:lnSpc>
        <a:spcBef>
          <a:spcPct val="0"/>
        </a:spcBef>
        <a:buNone/>
        <a:defRPr sz="48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120000"/>
        </a:lnSpc>
        <a:spcBef>
          <a:spcPts val="1333"/>
        </a:spcBef>
        <a:buClr>
          <a:schemeClr val="tx1"/>
        </a:buClr>
        <a:buFont typeface="Arial" panose="020B0604020202020204" pitchFamily="34" charset="0"/>
        <a:buChar char="•"/>
        <a:defRPr sz="26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2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213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1.xml"/><Relationship Id="rId3" Type="http://schemas.openxmlformats.org/officeDocument/2006/relationships/chart" Target="../charts/chart26.xml"/><Relationship Id="rId7" Type="http://schemas.openxmlformats.org/officeDocument/2006/relationships/chart" Target="../charts/chart3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29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="" xmlns:a16="http://schemas.microsoft.com/office/drawing/2014/main" id="{CAE2CBA9-0919-3B42-B701-04249B67370C}"/>
              </a:ext>
            </a:extLst>
          </p:cNvPr>
          <p:cNvSpPr/>
          <p:nvPr/>
        </p:nvSpPr>
        <p:spPr>
          <a:xfrm>
            <a:off x="-66907" y="4951142"/>
            <a:ext cx="12355551" cy="16898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42900" sx="104000" sy="104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59F7174-DBCB-CF4D-9156-1095E53DA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282827"/>
            <a:ext cx="12192000" cy="2207183"/>
          </a:xfrm>
        </p:spPr>
        <p:txBody>
          <a:bodyPr>
            <a:noAutofit/>
          </a:bodyPr>
          <a:lstStyle/>
          <a:p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INQUÉRITO À EMPREGABILIDADE </a:t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 DIPLOMADOS DA FCUL EM 2012/13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AED09D34-0D73-2543-9BF6-020E2D181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8937" y="7158325"/>
            <a:ext cx="5414125" cy="1196717"/>
          </a:xfrm>
          <a:effectLst/>
        </p:spPr>
        <p:txBody>
          <a:bodyPr>
            <a:normAutofit/>
          </a:bodyPr>
          <a:lstStyle/>
          <a:p>
            <a:r>
              <a:rPr lang="pt-PT" sz="3600" dirty="0"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Edição 2015</a:t>
            </a:r>
          </a:p>
        </p:txBody>
      </p:sp>
      <p:pic>
        <p:nvPicPr>
          <p:cNvPr id="64" name="Imagem 63">
            <a:extLst>
              <a:ext uri="{FF2B5EF4-FFF2-40B4-BE49-F238E27FC236}">
                <a16:creationId xmlns="" xmlns:a16="http://schemas.microsoft.com/office/drawing/2014/main" id="{09E4CB31-4FB0-BB4F-B9F2-F1F087D1F5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7100"/>
          <a:stretch/>
        </p:blipFill>
        <p:spPr>
          <a:xfrm>
            <a:off x="4464023" y="1429183"/>
            <a:ext cx="3263952" cy="1414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33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="" xmlns:a16="http://schemas.microsoft.com/office/drawing/2014/main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="" xmlns:a16="http://schemas.microsoft.com/office/drawing/2014/main" id="{9B804816-7650-854F-BE31-ECE4859C2F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0311680"/>
              </p:ext>
            </p:extLst>
          </p:nvPr>
        </p:nvGraphicFramePr>
        <p:xfrm>
          <a:off x="982824" y="1996751"/>
          <a:ext cx="10226351" cy="5303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="" xmlns:a16="http://schemas.microsoft.com/office/drawing/2014/main" id="{AB513BA0-47E3-44B3-89DE-65E14ED8F2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3817085"/>
              </p:ext>
            </p:extLst>
          </p:nvPr>
        </p:nvGraphicFramePr>
        <p:xfrm>
          <a:off x="439108" y="7426483"/>
          <a:ext cx="11313782" cy="4755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5093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="" xmlns:a16="http://schemas.microsoft.com/office/drawing/2014/main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7" name="Gráfico 6">
            <a:extLst>
              <a:ext uri="{FF2B5EF4-FFF2-40B4-BE49-F238E27FC236}">
                <a16:creationId xmlns="" xmlns:a16="http://schemas.microsoft.com/office/drawing/2014/main" id="{E1DFAA4A-2D0A-584D-A576-225D43303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3014573"/>
              </p:ext>
            </p:extLst>
          </p:nvPr>
        </p:nvGraphicFramePr>
        <p:xfrm>
          <a:off x="497632" y="1847463"/>
          <a:ext cx="11196733" cy="5110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="" xmlns:a16="http://schemas.microsoft.com/office/drawing/2014/main" id="{79491DC9-990E-1F4B-9FD5-A2193FF170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2767052"/>
              </p:ext>
            </p:extLst>
          </p:nvPr>
        </p:nvGraphicFramePr>
        <p:xfrm>
          <a:off x="1069910" y="7099248"/>
          <a:ext cx="10052179" cy="5433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87732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Prosseguimento de estudos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="" xmlns:a16="http://schemas.microsoft.com/office/drawing/2014/main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7" name="Gráfico 6">
            <a:extLst>
              <a:ext uri="{FF2B5EF4-FFF2-40B4-BE49-F238E27FC236}">
                <a16:creationId xmlns="" xmlns:a16="http://schemas.microsoft.com/office/drawing/2014/main" id="{A9BCE867-9B46-2747-A998-67DE8A496A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7913819"/>
              </p:ext>
            </p:extLst>
          </p:nvPr>
        </p:nvGraphicFramePr>
        <p:xfrm>
          <a:off x="574040" y="1888136"/>
          <a:ext cx="11043920" cy="4498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="" xmlns:a16="http://schemas.microsoft.com/office/drawing/2014/main" id="{5B184734-D5D2-BC47-B834-D10D1C0404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6127055"/>
              </p:ext>
            </p:extLst>
          </p:nvPr>
        </p:nvGraphicFramePr>
        <p:xfrm>
          <a:off x="956492" y="6569127"/>
          <a:ext cx="10279016" cy="5836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31994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Emprego na área da formação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="" xmlns:a16="http://schemas.microsoft.com/office/drawing/2014/main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="" xmlns:a16="http://schemas.microsoft.com/office/drawing/2014/main" id="{AD9BBC95-D57D-4E06-8D61-4331EC893373}"/>
              </a:ext>
            </a:extLst>
          </p:cNvPr>
          <p:cNvSpPr/>
          <p:nvPr/>
        </p:nvSpPr>
        <p:spPr>
          <a:xfrm>
            <a:off x="330420" y="1878405"/>
            <a:ext cx="11658598" cy="90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P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Taxa de emprego na área da formação (% de diplomados com atividade profissional remunerada, a trabalhar na área de formação) da FCUL é calculada da seguinte forma: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="" xmlns:a16="http://schemas.microsoft.com/office/drawing/2014/main" id="{506549C4-E8E7-482C-B267-8F39525F369C}"/>
              </a:ext>
            </a:extLst>
          </p:cNvPr>
          <p:cNvSpPr/>
          <p:nvPr/>
        </p:nvSpPr>
        <p:spPr>
          <a:xfrm>
            <a:off x="1762326" y="4274785"/>
            <a:ext cx="10226692" cy="147970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CAPRAF – Número de diplomados com atividade profissional remunerada na área de formação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 – Número de diplomados com atividade profissional remunerada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SAPR – Número de diplomados sem atividade profissional remunerada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NRQ – Número de diplomados não respondentes à questão da área de formação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ângulo 5">
                <a:extLst>
                  <a:ext uri="{FF2B5EF4-FFF2-40B4-BE49-F238E27FC236}">
                    <a16:creationId xmlns="" xmlns:a16="http://schemas.microsoft.com/office/drawing/2014/main" id="{65821E9F-39F6-4449-A746-EAF0BA56EA20}"/>
                  </a:ext>
                </a:extLst>
              </p:cNvPr>
              <p:cNvSpPr/>
              <p:nvPr/>
            </p:nvSpPr>
            <p:spPr>
              <a:xfrm>
                <a:off x="330419" y="3194331"/>
                <a:ext cx="11531161" cy="8499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</a:pPr>
                <a14:m>
                  <m:oMath xmlns:m="http://schemas.openxmlformats.org/officeDocument/2006/math"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𝑇𝐸</m:t>
                    </m:r>
                    <m:r>
                      <a:rPr lang="pt-PT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𝐴𝐹</m:t>
                    </m:r>
                    <m:r>
                      <a:rPr lang="pt-PT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𝐴𝐹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𝑁𝑅𝑄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172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217+127−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127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100 = 79,3%</a:t>
                </a:r>
              </a:p>
            </p:txBody>
          </p:sp>
        </mc:Choice>
        <mc:Fallback xmlns=""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id="{65821E9F-39F6-4449-A746-EAF0BA56EA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19" y="3194331"/>
                <a:ext cx="11531161" cy="849913"/>
              </a:xfrm>
              <a:prstGeom prst="rect">
                <a:avLst/>
              </a:prstGeom>
              <a:blipFill>
                <a:blip r:embed="rId3"/>
                <a:stretch>
                  <a:fillRect b="-287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Gráfico 11">
            <a:extLst>
              <a:ext uri="{FF2B5EF4-FFF2-40B4-BE49-F238E27FC236}">
                <a16:creationId xmlns="" xmlns:a16="http://schemas.microsoft.com/office/drawing/2014/main" id="{971EA642-34DD-A844-8E3D-7DBAA1A9A4F5}"/>
              </a:ext>
              <a:ext uri="{147F2762-F138-4A5C-976F-8EAC2B608ADB}">
                <a16:predDERef xmlns="" xmlns:a16="http://schemas.microsoft.com/office/drawing/2014/main" pred="{3999EBBC-962C-324C-AB7E-C6B5B4158C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0260677"/>
              </p:ext>
            </p:extLst>
          </p:nvPr>
        </p:nvGraphicFramePr>
        <p:xfrm>
          <a:off x="134943" y="5883072"/>
          <a:ext cx="11922112" cy="2836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Gráfico 13">
            <a:extLst>
              <a:ext uri="{FF2B5EF4-FFF2-40B4-BE49-F238E27FC236}">
                <a16:creationId xmlns="" xmlns:a16="http://schemas.microsoft.com/office/drawing/2014/main" id="{3999EBBC-962C-324C-AB7E-C6B5B4158C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4225911"/>
              </p:ext>
            </p:extLst>
          </p:nvPr>
        </p:nvGraphicFramePr>
        <p:xfrm>
          <a:off x="134943" y="8719735"/>
          <a:ext cx="11854075" cy="3880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51029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Entidade empregadora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="" xmlns:a16="http://schemas.microsoft.com/office/drawing/2014/main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F913273C-1CEC-41BF-A77D-778BDF02C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355384"/>
              </p:ext>
            </p:extLst>
          </p:nvPr>
        </p:nvGraphicFramePr>
        <p:xfrm>
          <a:off x="1385207" y="2569690"/>
          <a:ext cx="9421586" cy="865397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966446">
                  <a:extLst>
                    <a:ext uri="{9D8B030D-6E8A-4147-A177-3AD203B41FA5}">
                      <a16:colId xmlns="" xmlns:a16="http://schemas.microsoft.com/office/drawing/2014/main" val="1884851538"/>
                    </a:ext>
                  </a:extLst>
                </a:gridCol>
                <a:gridCol w="2455140">
                  <a:extLst>
                    <a:ext uri="{9D8B030D-6E8A-4147-A177-3AD203B41FA5}">
                      <a16:colId xmlns="" xmlns:a16="http://schemas.microsoft.com/office/drawing/2014/main" val="581557773"/>
                    </a:ext>
                  </a:extLst>
                </a:gridCol>
              </a:tblGrid>
              <a:tr h="8135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</a:rPr>
                        <a:t>Entidade</a:t>
                      </a:r>
                      <a:endParaRPr lang="pt-PT" sz="2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</a:rPr>
                        <a:t>N.º de diplomados</a:t>
                      </a:r>
                      <a:endParaRPr lang="pt-PT" sz="2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61086459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Faculdade de Ciências da Universidade de Lisboa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583734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de Medicina Molecular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7358701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Gulbenkian de Ciência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9249035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Dom Luiz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5318412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de Tecnologia Química e Biológica António Xavier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2553999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Accenture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8560288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Banco de Portugal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83157905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Randstad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68915922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Caixa Mágica Software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92473225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iCreate Consulting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05721666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EDP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15626003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Opensoft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02389349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KCS IT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59583893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SISCOG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4858164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Closer Consulting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9274668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Laboratório Nacional de Energia e Geologia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4272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612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Internacionalização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="" xmlns:a16="http://schemas.microsoft.com/office/drawing/2014/main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="" xmlns:a16="http://schemas.microsoft.com/office/drawing/2014/main" id="{0DC8A603-64A1-2F43-8B89-C01C6C949F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5641582"/>
              </p:ext>
            </p:extLst>
          </p:nvPr>
        </p:nvGraphicFramePr>
        <p:xfrm>
          <a:off x="624840" y="2242388"/>
          <a:ext cx="10942320" cy="433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="" xmlns:a16="http://schemas.microsoft.com/office/drawing/2014/main" id="{5CCF35D0-11C2-40F9-9B11-E8DFB34A7B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1273021"/>
              </p:ext>
            </p:extLst>
          </p:nvPr>
        </p:nvGraphicFramePr>
        <p:xfrm>
          <a:off x="624840" y="7113746"/>
          <a:ext cx="10942320" cy="4773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45636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Melhoria profissional e relevância do curso para progressão na carreira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="" xmlns:a16="http://schemas.microsoft.com/office/drawing/2014/main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A6C8A489-DB61-404F-9FDC-2918EF71E9F0}"/>
              </a:ext>
            </a:extLst>
          </p:cNvPr>
          <p:cNvSpPr/>
          <p:nvPr/>
        </p:nvSpPr>
        <p:spPr>
          <a:xfrm>
            <a:off x="1763486" y="1874779"/>
            <a:ext cx="102216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Avaliação da formação recebida, por grau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C2F1E31C-1572-4068-9A9B-D185A5238BA1}"/>
              </a:ext>
            </a:extLst>
          </p:cNvPr>
          <p:cNvSpPr/>
          <p:nvPr/>
        </p:nvSpPr>
        <p:spPr>
          <a:xfrm>
            <a:off x="995319" y="5437875"/>
            <a:ext cx="10989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Adequação da formação às necessidades do mercado de trabalho, por grau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="" xmlns:a16="http://schemas.microsoft.com/office/drawing/2014/main" id="{8C51C93E-E042-4CBD-B2B9-F94080EB5416}"/>
              </a:ext>
            </a:extLst>
          </p:cNvPr>
          <p:cNvSpPr/>
          <p:nvPr/>
        </p:nvSpPr>
        <p:spPr>
          <a:xfrm>
            <a:off x="4176475" y="9096922"/>
            <a:ext cx="78086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Grau de satisfação com o percurso profissional, por grau</a:t>
            </a:r>
          </a:p>
        </p:txBody>
      </p:sp>
      <p:cxnSp>
        <p:nvCxnSpPr>
          <p:cNvPr id="11" name="Conexão reta 10">
            <a:extLst>
              <a:ext uri="{FF2B5EF4-FFF2-40B4-BE49-F238E27FC236}">
                <a16:creationId xmlns="" xmlns:a16="http://schemas.microsoft.com/office/drawing/2014/main" id="{EDCE6EFB-342F-4427-BAD9-3263377C7DE8}"/>
              </a:ext>
            </a:extLst>
          </p:cNvPr>
          <p:cNvCxnSpPr>
            <a:cxnSpLocks/>
          </p:cNvCxnSpPr>
          <p:nvPr/>
        </p:nvCxnSpPr>
        <p:spPr>
          <a:xfrm>
            <a:off x="0" y="5386469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ta 13">
            <a:extLst>
              <a:ext uri="{FF2B5EF4-FFF2-40B4-BE49-F238E27FC236}">
                <a16:creationId xmlns="" xmlns:a16="http://schemas.microsoft.com/office/drawing/2014/main" id="{43D10506-C022-4F57-9C39-28C68296D41A}"/>
              </a:ext>
            </a:extLst>
          </p:cNvPr>
          <p:cNvCxnSpPr>
            <a:cxnSpLocks/>
          </p:cNvCxnSpPr>
          <p:nvPr/>
        </p:nvCxnSpPr>
        <p:spPr>
          <a:xfrm>
            <a:off x="0" y="9047108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Gráfico 11">
            <a:extLst>
              <a:ext uri="{FF2B5EF4-FFF2-40B4-BE49-F238E27FC236}">
                <a16:creationId xmlns="" xmlns:a16="http://schemas.microsoft.com/office/drawing/2014/main" id="{B894F254-2B67-493A-BD98-4A05EA62FB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4258176"/>
              </p:ext>
            </p:extLst>
          </p:nvPr>
        </p:nvGraphicFramePr>
        <p:xfrm>
          <a:off x="248920" y="2386258"/>
          <a:ext cx="11736250" cy="2948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="" xmlns:a16="http://schemas.microsoft.com/office/drawing/2014/main" id="{EACDE570-BE6C-42BC-8207-8E65586F26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3810125"/>
              </p:ext>
            </p:extLst>
          </p:nvPr>
        </p:nvGraphicFramePr>
        <p:xfrm>
          <a:off x="248920" y="5949352"/>
          <a:ext cx="11736250" cy="3046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="" xmlns:a16="http://schemas.microsoft.com/office/drawing/2014/main" id="{DD42FD88-F2C5-49E8-A7EE-CE1F6FF96D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0723118"/>
              </p:ext>
            </p:extLst>
          </p:nvPr>
        </p:nvGraphicFramePr>
        <p:xfrm>
          <a:off x="248920" y="9608399"/>
          <a:ext cx="11736250" cy="292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53293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Relação entre Indicadores de Empregabilidade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="" xmlns:a16="http://schemas.microsoft.com/office/drawing/2014/main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5225172D-A3F4-42CF-8A4A-CAA17F636F81}"/>
              </a:ext>
            </a:extLst>
          </p:cNvPr>
          <p:cNvSpPr/>
          <p:nvPr/>
        </p:nvSpPr>
        <p:spPr>
          <a:xfrm>
            <a:off x="5848828" y="1845202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Remuneração e emprego na área da formação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C76D9C76-F0B1-48B1-816C-62916F850B77}"/>
              </a:ext>
            </a:extLst>
          </p:cNvPr>
          <p:cNvSpPr/>
          <p:nvPr/>
        </p:nvSpPr>
        <p:spPr>
          <a:xfrm>
            <a:off x="5848828" y="543120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Remuneração e internacionalização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="" xmlns:a16="http://schemas.microsoft.com/office/drawing/2014/main" id="{3C713BBA-DE57-4025-833A-6FBE15B3F828}"/>
              </a:ext>
            </a:extLst>
          </p:cNvPr>
          <p:cNvSpPr/>
          <p:nvPr/>
        </p:nvSpPr>
        <p:spPr>
          <a:xfrm>
            <a:off x="4968238" y="9091841"/>
            <a:ext cx="69765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Internacionalização e emprego na área de formação</a:t>
            </a:r>
          </a:p>
        </p:txBody>
      </p:sp>
      <p:cxnSp>
        <p:nvCxnSpPr>
          <p:cNvPr id="6" name="Conexão reta 5">
            <a:extLst>
              <a:ext uri="{FF2B5EF4-FFF2-40B4-BE49-F238E27FC236}">
                <a16:creationId xmlns="" xmlns:a16="http://schemas.microsoft.com/office/drawing/2014/main" id="{D299CA84-F676-402C-97EF-484D39C6A992}"/>
              </a:ext>
            </a:extLst>
          </p:cNvPr>
          <p:cNvCxnSpPr>
            <a:cxnSpLocks/>
          </p:cNvCxnSpPr>
          <p:nvPr/>
        </p:nvCxnSpPr>
        <p:spPr>
          <a:xfrm>
            <a:off x="0" y="5386469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ta 15">
            <a:extLst>
              <a:ext uri="{FF2B5EF4-FFF2-40B4-BE49-F238E27FC236}">
                <a16:creationId xmlns="" xmlns:a16="http://schemas.microsoft.com/office/drawing/2014/main" id="{F7ABA89B-1C6F-43EF-8379-C28FBEEDD804}"/>
              </a:ext>
            </a:extLst>
          </p:cNvPr>
          <p:cNvCxnSpPr>
            <a:cxnSpLocks/>
          </p:cNvCxnSpPr>
          <p:nvPr/>
        </p:nvCxnSpPr>
        <p:spPr>
          <a:xfrm>
            <a:off x="0" y="9047108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Gráfico 19">
            <a:extLst>
              <a:ext uri="{FF2B5EF4-FFF2-40B4-BE49-F238E27FC236}">
                <a16:creationId xmlns="" xmlns:a16="http://schemas.microsoft.com/office/drawing/2014/main" id="{DF9E8902-594F-481F-A8BA-8B3E9BD563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204411"/>
              </p:ext>
            </p:extLst>
          </p:nvPr>
        </p:nvGraphicFramePr>
        <p:xfrm>
          <a:off x="127867" y="2398209"/>
          <a:ext cx="4783340" cy="2872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Gráfico 20">
            <a:extLst>
              <a:ext uri="{FF2B5EF4-FFF2-40B4-BE49-F238E27FC236}">
                <a16:creationId xmlns="" xmlns:a16="http://schemas.microsoft.com/office/drawing/2014/main" id="{5C1F6D99-231F-44A0-8C46-E13ED388D4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9303342"/>
              </p:ext>
            </p:extLst>
          </p:nvPr>
        </p:nvGraphicFramePr>
        <p:xfrm>
          <a:off x="4968238" y="2387889"/>
          <a:ext cx="6852922" cy="2998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Gráfico 21">
            <a:extLst>
              <a:ext uri="{FF2B5EF4-FFF2-40B4-BE49-F238E27FC236}">
                <a16:creationId xmlns="" xmlns:a16="http://schemas.microsoft.com/office/drawing/2014/main" id="{376409D3-8EF8-42CC-ADDD-2C684E6404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6630743"/>
              </p:ext>
            </p:extLst>
          </p:nvPr>
        </p:nvGraphicFramePr>
        <p:xfrm>
          <a:off x="127868" y="5502037"/>
          <a:ext cx="4783340" cy="3464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Gráfico 22">
            <a:extLst>
              <a:ext uri="{FF2B5EF4-FFF2-40B4-BE49-F238E27FC236}">
                <a16:creationId xmlns="" xmlns:a16="http://schemas.microsoft.com/office/drawing/2014/main" id="{B2C3FF73-76C8-43D7-AF3D-8633E6CC65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3001555"/>
              </p:ext>
            </p:extLst>
          </p:nvPr>
        </p:nvGraphicFramePr>
        <p:xfrm>
          <a:off x="4844301" y="5912785"/>
          <a:ext cx="7280791" cy="3154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4" name="Gráfico 23">
            <a:extLst>
              <a:ext uri="{FF2B5EF4-FFF2-40B4-BE49-F238E27FC236}">
                <a16:creationId xmlns="" xmlns:a16="http://schemas.microsoft.com/office/drawing/2014/main" id="{C8BCA96A-AF3D-4CE7-B541-471A44FD0E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5412844"/>
              </p:ext>
            </p:extLst>
          </p:nvPr>
        </p:nvGraphicFramePr>
        <p:xfrm>
          <a:off x="64887" y="9148292"/>
          <a:ext cx="4718454" cy="3384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5" name="Gráfico 24">
            <a:extLst>
              <a:ext uri="{FF2B5EF4-FFF2-40B4-BE49-F238E27FC236}">
                <a16:creationId xmlns="" xmlns:a16="http://schemas.microsoft.com/office/drawing/2014/main" id="{68447A7B-E4D5-4B5C-A0AD-C0A4641A99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9336074"/>
              </p:ext>
            </p:extLst>
          </p:nvPr>
        </p:nvGraphicFramePr>
        <p:xfrm>
          <a:off x="4844301" y="9477986"/>
          <a:ext cx="7347699" cy="3122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63652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="" xmlns:a16="http://schemas.microsoft.com/office/drawing/2014/main" id="{E08E9CED-B2E5-4B43-99D7-20CE6CAB6478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32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Indicadores Principais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="" xmlns:a16="http://schemas.microsoft.com/office/drawing/2014/main" id="{AFCB92FC-B04E-1C42-8F4D-795B4FEC3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AC63C0D0-4D64-4E34-B87E-173666BB6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638132"/>
              </p:ext>
            </p:extLst>
          </p:nvPr>
        </p:nvGraphicFramePr>
        <p:xfrm>
          <a:off x="0" y="1705700"/>
          <a:ext cx="12192000" cy="1184604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096000">
                  <a:extLst>
                    <a:ext uri="{9D8B030D-6E8A-4147-A177-3AD203B41FA5}">
                      <a16:colId xmlns="" xmlns:a16="http://schemas.microsoft.com/office/drawing/2014/main" val="2178627965"/>
                    </a:ext>
                  </a:extLst>
                </a:gridCol>
                <a:gridCol w="6096000">
                  <a:extLst>
                    <a:ext uri="{9D8B030D-6E8A-4147-A177-3AD203B41FA5}">
                      <a16:colId xmlns="" xmlns:a16="http://schemas.microsoft.com/office/drawing/2014/main" val="1018786918"/>
                    </a:ext>
                  </a:extLst>
                </a:gridCol>
              </a:tblGrid>
              <a:tr h="2145897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b="0" u="none" strike="noStrike" dirty="0">
                          <a:effectLst/>
                        </a:rPr>
                        <a:t>Taxa de emprego </a:t>
                      </a:r>
                    </a:p>
                    <a:p>
                      <a:pPr algn="ctr" fontAlgn="ctr"/>
                      <a:r>
                        <a:rPr lang="pt-PT" sz="2400" b="0" u="none" strike="noStrike" dirty="0">
                          <a:effectLst/>
                        </a:rPr>
                        <a:t>(% de diplomados com atividade profissional remunerada)</a:t>
                      </a:r>
                      <a:endParaRPr lang="pt-PT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>
                          <a:effectLst/>
                        </a:rPr>
                        <a:t>76,4%</a:t>
                      </a: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266797520"/>
                  </a:ext>
                </a:extLst>
              </a:tr>
              <a:tr h="1821631"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 de espera para a obtenção do 1.º emprego</a:t>
                      </a:r>
                      <a:b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PT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(% de diplomados que obtiveram emprego até 12 meses após a conclusão do curso)</a:t>
                      </a:r>
                    </a:p>
                    <a:p>
                      <a:pPr algn="ctr" fontAlgn="ctr"/>
                      <a:endParaRPr lang="pt-PT" sz="24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87,4%</a:t>
                      </a: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44387279"/>
                  </a:ext>
                </a:extLst>
              </a:tr>
              <a:tr h="2238907">
                <a:tc>
                  <a:txBody>
                    <a:bodyPr/>
                    <a:lstStyle/>
                    <a:p>
                      <a:pPr algn="ctr" fontAlgn="ctr"/>
                      <a:endParaRPr lang="pt-PT" sz="2800" b="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pt-PT" sz="2800" b="0" u="none" strike="noStrike" dirty="0" smtClean="0">
                          <a:effectLst/>
                        </a:rPr>
                        <a:t>Emprego na área de formação </a:t>
                      </a:r>
                    </a:p>
                    <a:p>
                      <a:pPr algn="ctr" fontAlgn="ctr"/>
                      <a:r>
                        <a:rPr lang="pt-PT" sz="2400" b="0" u="none" strike="noStrike" dirty="0" smtClean="0">
                          <a:effectLst/>
                        </a:rPr>
                        <a:t>(% de diplomados </a:t>
                      </a:r>
                      <a:r>
                        <a:rPr lang="pt-PT" sz="2400" b="0" dirty="0" smtClean="0"/>
                        <a:t>com atividade profissional remunerada, a trabalhar na área de formação</a:t>
                      </a:r>
                      <a:r>
                        <a:rPr lang="pt-PT" sz="2400" b="0" u="none" strike="noStrike" dirty="0" smtClean="0">
                          <a:effectLst/>
                        </a:rPr>
                        <a:t>)</a:t>
                      </a:r>
                    </a:p>
                    <a:p>
                      <a:pPr algn="ctr" fontAlgn="ctr"/>
                      <a:endParaRPr lang="pt-PT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79,3%</a:t>
                      </a:r>
                      <a:endParaRPr lang="pt-PT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pt-PT" sz="2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5278691"/>
                  </a:ext>
                </a:extLst>
              </a:tr>
              <a:tr h="2278505">
                <a:tc>
                  <a:txBody>
                    <a:bodyPr/>
                    <a:lstStyle/>
                    <a:p>
                      <a:pPr algn="ctr" fontAlgn="ctr"/>
                      <a:endParaRPr lang="pt-PT" sz="2800" b="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pt-PT" sz="2800" b="0" u="none" strike="noStrike" dirty="0" smtClean="0">
                          <a:effectLst/>
                        </a:rPr>
                        <a:t>Internacionalização do emprego 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b="0" u="none" strike="noStrike" dirty="0" smtClean="0">
                          <a:effectLst/>
                        </a:rPr>
                        <a:t>(% de </a:t>
                      </a:r>
                      <a:r>
                        <a:rPr kumimoji="0" lang="pt-PT" sz="2400" b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diplomados com atividade profissional remunerada, a trabalhar no estrangeiro</a:t>
                      </a:r>
                      <a:r>
                        <a:rPr lang="pt-PT" sz="2400" b="0" u="none" strike="noStrike" dirty="0" smtClean="0">
                          <a:effectLst/>
                        </a:rPr>
                        <a:t>)</a:t>
                      </a:r>
                      <a:endParaRPr lang="pt-PT" sz="24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dirty="0" smtClean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dirty="0" smtClean="0"/>
                        <a:t>13,8%</a:t>
                      </a:r>
                      <a:endParaRPr lang="pt-PT" sz="28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575609933"/>
                  </a:ext>
                </a:extLst>
              </a:tr>
              <a:tr h="2713858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Remuneração média mensal bruta </a:t>
                      </a:r>
                      <a:r>
                        <a:rPr lang="pt-PT" sz="2400" b="0" u="none" strike="noStrike" dirty="0" smtClean="0">
                          <a:effectLst/>
                        </a:rPr>
                        <a:t>(Base)</a:t>
                      </a: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1 169,4 €</a:t>
                      </a:r>
                      <a:endParaRPr lang="pt-PT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21877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43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="" xmlns:a16="http://schemas.microsoft.com/office/drawing/2014/main" id="{49AC8111-E5B0-7443-A91D-ADA5C2606A44}"/>
              </a:ext>
            </a:extLst>
          </p:cNvPr>
          <p:cNvSpPr/>
          <p:nvPr/>
        </p:nvSpPr>
        <p:spPr>
          <a:xfrm>
            <a:off x="265956" y="1765302"/>
            <a:ext cx="11686558" cy="10772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1. População, Diplomados respondentes e Taxa de Resposta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2. Caracterização dos diplomados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3. Situação face ao emprego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4. Taxa de emprego</a:t>
            </a:r>
            <a:endParaRPr lang="pt-PT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5. Tipo de vínculo contratual com a entidade empregadora 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6. Remuneração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II. 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Prosseguimento de estudos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.</a:t>
            </a:r>
            <a:endParaRPr lang="pt-PT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8. Emprego na área da formação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9. Entidade empregadora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10. Internacionalização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11. Melhoria profissional e relevância do curso para progressão na carreira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pt-P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Avaliação da formação recebida, por grau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II. Adequação da formação às necessidades do mercado de trabalho, por grau;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III. Grau de satisfação com o percurso profissional, por grau.</a:t>
            </a:r>
            <a:endParaRPr lang="pt-PT" sz="20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12. Relação entre Indicadores de Empregabilidade</a:t>
            </a:r>
          </a:p>
          <a:p>
            <a:r>
              <a:rPr lang="pt-PT" sz="20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Remuneração e emprego na área da formação;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II. Remuneração e internacionalização;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III. Internacionalização e emprego na área de formação.</a:t>
            </a:r>
          </a:p>
        </p:txBody>
      </p:sp>
      <p:pic>
        <p:nvPicPr>
          <p:cNvPr id="26" name="Imagem 25">
            <a:extLst>
              <a:ext uri="{FF2B5EF4-FFF2-40B4-BE49-F238E27FC236}">
                <a16:creationId xmlns="" xmlns:a16="http://schemas.microsoft.com/office/drawing/2014/main" id="{A6066F84-0477-48E2-B9C5-2FC7377D9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="" xmlns:a16="http://schemas.microsoft.com/office/drawing/2014/main" id="{9228153E-22A3-424A-86B8-BA91D8EB2304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363089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Posição de Conteúdo 6">
            <a:extLst>
              <a:ext uri="{FF2B5EF4-FFF2-40B4-BE49-F238E27FC236}">
                <a16:creationId xmlns="" xmlns:a16="http://schemas.microsoft.com/office/drawing/2014/main" id="{FE72AF7D-7143-4148-960E-50CB41E055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636307"/>
              </p:ext>
            </p:extLst>
          </p:nvPr>
        </p:nvGraphicFramePr>
        <p:xfrm>
          <a:off x="66906" y="3472547"/>
          <a:ext cx="5791343" cy="69614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6731">
                  <a:extLst>
                    <a:ext uri="{9D8B030D-6E8A-4147-A177-3AD203B41FA5}">
                      <a16:colId xmlns="" xmlns:a16="http://schemas.microsoft.com/office/drawing/2014/main" val="2243298805"/>
                    </a:ext>
                  </a:extLst>
                </a:gridCol>
                <a:gridCol w="838598">
                  <a:extLst>
                    <a:ext uri="{9D8B030D-6E8A-4147-A177-3AD203B41FA5}">
                      <a16:colId xmlns="" xmlns:a16="http://schemas.microsoft.com/office/drawing/2014/main" val="3015212997"/>
                    </a:ext>
                  </a:extLst>
                </a:gridCol>
                <a:gridCol w="1057605">
                  <a:extLst>
                    <a:ext uri="{9D8B030D-6E8A-4147-A177-3AD203B41FA5}">
                      <a16:colId xmlns="" xmlns:a16="http://schemas.microsoft.com/office/drawing/2014/main" val="2358951861"/>
                    </a:ext>
                  </a:extLst>
                </a:gridCol>
                <a:gridCol w="968409">
                  <a:extLst>
                    <a:ext uri="{9D8B030D-6E8A-4147-A177-3AD203B41FA5}">
                      <a16:colId xmlns="" xmlns:a16="http://schemas.microsoft.com/office/drawing/2014/main" val="2557936771"/>
                    </a:ext>
                  </a:extLst>
                </a:gridCol>
              </a:tblGrid>
              <a:tr h="825928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Licenciaturas – 1.º Ciclo</a:t>
                      </a: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27736794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41,2%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36103585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Bioquímica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43,3%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72018840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Geográfica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1194585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35,9%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41735190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 (regime pós-laboral)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57,1%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14989611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Estatística Aplicada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54,5%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86502284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Física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52557971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42,9%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39533382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6573312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(regime pós-laboral)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72135066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Aplicada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48,1%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25473149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Meteorologia, Oceanografia e Geofísica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40681477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00668003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Tecnológica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63,6%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25493407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Tecnologias de Informação e Comunicação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42,3%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38547638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="" xmlns:a16="http://schemas.microsoft.com/office/drawing/2014/main" id="{D18F03C5-C4D4-4542-8F63-403B6D42D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688531"/>
              </p:ext>
            </p:extLst>
          </p:nvPr>
        </p:nvGraphicFramePr>
        <p:xfrm>
          <a:off x="66905" y="10574580"/>
          <a:ext cx="5791343" cy="19466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7085">
                  <a:extLst>
                    <a:ext uri="{9D8B030D-6E8A-4147-A177-3AD203B41FA5}">
                      <a16:colId xmlns="" xmlns:a16="http://schemas.microsoft.com/office/drawing/2014/main" val="3892135040"/>
                    </a:ext>
                  </a:extLst>
                </a:gridCol>
                <a:gridCol w="840986">
                  <a:extLst>
                    <a:ext uri="{9D8B030D-6E8A-4147-A177-3AD203B41FA5}">
                      <a16:colId xmlns="" xmlns:a16="http://schemas.microsoft.com/office/drawing/2014/main" val="2798625545"/>
                    </a:ext>
                  </a:extLst>
                </a:gridCol>
                <a:gridCol w="1008964">
                  <a:extLst>
                    <a:ext uri="{9D8B030D-6E8A-4147-A177-3AD203B41FA5}">
                      <a16:colId xmlns="" xmlns:a16="http://schemas.microsoft.com/office/drawing/2014/main" val="1026598003"/>
                    </a:ext>
                  </a:extLst>
                </a:gridCol>
                <a:gridCol w="1004308">
                  <a:extLst>
                    <a:ext uri="{9D8B030D-6E8A-4147-A177-3AD203B41FA5}">
                      <a16:colId xmlns="" xmlns:a16="http://schemas.microsoft.com/office/drawing/2014/main" val="4134857088"/>
                    </a:ext>
                  </a:extLst>
                </a:gridCol>
              </a:tblGrid>
              <a:tr h="103025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Integrados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19922756"/>
                  </a:ext>
                </a:extLst>
              </a:tr>
              <a:tr h="458204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Biomédica e Biofísica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38,9%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48730526"/>
                  </a:ext>
                </a:extLst>
              </a:tr>
              <a:tr h="458204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da Energia e do Ambiente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28053031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="" xmlns:a16="http://schemas.microsoft.com/office/drawing/2014/main" id="{72ED5259-5B29-F34F-B1BB-E570214F1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388695"/>
              </p:ext>
            </p:extLst>
          </p:nvPr>
        </p:nvGraphicFramePr>
        <p:xfrm>
          <a:off x="66906" y="1771017"/>
          <a:ext cx="12058188" cy="16198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05895">
                  <a:extLst>
                    <a:ext uri="{9D8B030D-6E8A-4147-A177-3AD203B41FA5}">
                      <a16:colId xmlns="" xmlns:a16="http://schemas.microsoft.com/office/drawing/2014/main" val="1864036315"/>
                    </a:ext>
                  </a:extLst>
                </a:gridCol>
                <a:gridCol w="2823016">
                  <a:extLst>
                    <a:ext uri="{9D8B030D-6E8A-4147-A177-3AD203B41FA5}">
                      <a16:colId xmlns="" xmlns:a16="http://schemas.microsoft.com/office/drawing/2014/main" val="3736695171"/>
                    </a:ext>
                  </a:extLst>
                </a:gridCol>
                <a:gridCol w="2700015">
                  <a:extLst>
                    <a:ext uri="{9D8B030D-6E8A-4147-A177-3AD203B41FA5}">
                      <a16:colId xmlns="" xmlns:a16="http://schemas.microsoft.com/office/drawing/2014/main" val="3489834892"/>
                    </a:ext>
                  </a:extLst>
                </a:gridCol>
                <a:gridCol w="2329262">
                  <a:extLst>
                    <a:ext uri="{9D8B030D-6E8A-4147-A177-3AD203B41FA5}">
                      <a16:colId xmlns="" xmlns:a16="http://schemas.microsoft.com/office/drawing/2014/main" val="1689357312"/>
                    </a:ext>
                  </a:extLst>
                </a:gridCol>
              </a:tblGrid>
              <a:tr h="414103">
                <a:tc>
                  <a:txBody>
                    <a:bodyPr/>
                    <a:lstStyle/>
                    <a:p>
                      <a:pPr algn="l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5172774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Licenciaturas – 1.º Ciclo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456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195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42,8%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7656592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Integrados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51,2%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88329981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– 2.º Ciclo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306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41,5%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9425792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algn="l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Geral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805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344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42,7%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32000805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="" xmlns:a16="http://schemas.microsoft.com/office/drawing/2014/main" id="{D47538FC-E196-0545-A41D-BCBC6D35B0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9584"/>
              </p:ext>
            </p:extLst>
          </p:nvPr>
        </p:nvGraphicFramePr>
        <p:xfrm>
          <a:off x="5962049" y="3456217"/>
          <a:ext cx="6163045" cy="90650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6731">
                  <a:extLst>
                    <a:ext uri="{9D8B030D-6E8A-4147-A177-3AD203B41FA5}">
                      <a16:colId xmlns="" xmlns:a16="http://schemas.microsoft.com/office/drawing/2014/main" val="4103367025"/>
                    </a:ext>
                  </a:extLst>
                </a:gridCol>
                <a:gridCol w="937260">
                  <a:extLst>
                    <a:ext uri="{9D8B030D-6E8A-4147-A177-3AD203B41FA5}">
                      <a16:colId xmlns="" xmlns:a16="http://schemas.microsoft.com/office/drawing/2014/main" val="3260287285"/>
                    </a:ext>
                  </a:extLst>
                </a:gridCol>
                <a:gridCol w="1192216">
                  <a:extLst>
                    <a:ext uri="{9D8B030D-6E8A-4147-A177-3AD203B41FA5}">
                      <a16:colId xmlns="" xmlns:a16="http://schemas.microsoft.com/office/drawing/2014/main" val="435925375"/>
                    </a:ext>
                  </a:extLst>
                </a:gridCol>
                <a:gridCol w="706838">
                  <a:extLst>
                    <a:ext uri="{9D8B030D-6E8A-4147-A177-3AD203B41FA5}">
                      <a16:colId xmlns="" xmlns:a16="http://schemas.microsoft.com/office/drawing/2014/main" val="433026275"/>
                    </a:ext>
                  </a:extLst>
                </a:gridCol>
              </a:tblGrid>
              <a:tr h="493035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– 2.º Ciclo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86993066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Bioestatística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7062342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Bioinformática e Biologia Computacional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19264001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Celular e Biotecnologia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68492251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da Conservação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43,8%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84216796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Evolutiva e do Desenvolvimento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83511786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Humana e Ambiente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97955339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Molecular e Genética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26044004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Bioquímica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42,9%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649599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Ciências do Mar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0497208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Ciências Geofísicas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04583565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Ecologia e Gestão Ambiental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7858833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Ecologia Marinha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7367015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Geográfica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49198825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36,4%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08292976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Estatística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17236855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Estatística e Investigação Operacional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40479705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Física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09131737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02735234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Aplicada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92157968"/>
                  </a:ext>
                </a:extLst>
              </a:tr>
              <a:tr h="3667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do Ambiente, Riscos Geológicos e Ordenamento do Território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71,4%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65337098"/>
                  </a:ext>
                </a:extLst>
              </a:tr>
              <a:tr h="4091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Gestão de Informação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38278097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 e Filosofia das Ciências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25142685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09434115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Investigação Operacional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94184141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42,9%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29402995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Aplicada à Economia e à Gestão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4477278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Financeira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04621776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para Professores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79225141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Microbiologia Aplicada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88893740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43914013"/>
                  </a:ext>
                </a:extLst>
              </a:tr>
              <a:tr h="3667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Inorgânica Biomédica: Aplicações em Diagnóstico e Terapia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7204207"/>
                  </a:ext>
                </a:extLst>
              </a:tr>
              <a:tr h="229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Tecnológica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8901923"/>
                  </a:ext>
                </a:extLst>
              </a:tr>
              <a:tr h="4091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Segurança 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2151346"/>
                  </a:ext>
                </a:extLst>
              </a:tr>
              <a:tr h="3667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Sistemas de Informação Geográfica - Tecnologias e Aplicações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6412595"/>
                  </a:ext>
                </a:extLst>
              </a:tr>
            </a:tbl>
          </a:graphicData>
        </a:graphic>
      </p:graphicFrame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42CDD338-E98D-4DA5-B716-1553FD722A80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População, Diplomados respondentes e Taxa de Resposta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="" xmlns:a16="http://schemas.microsoft.com/office/drawing/2014/main" id="{329009CA-282B-45F2-8F00-6DC331E744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260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>
            <a:extLst>
              <a:ext uri="{FF2B5EF4-FFF2-40B4-BE49-F238E27FC236}">
                <a16:creationId xmlns="" xmlns:a16="http://schemas.microsoft.com/office/drawing/2014/main" id="{8D1FEA36-507D-49EF-96C1-D413F2ED93EC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Caracterização dos diplomados</a:t>
            </a:r>
          </a:p>
        </p:txBody>
      </p:sp>
      <p:pic>
        <p:nvPicPr>
          <p:cNvPr id="22" name="Imagem 21">
            <a:extLst>
              <a:ext uri="{FF2B5EF4-FFF2-40B4-BE49-F238E27FC236}">
                <a16:creationId xmlns="" xmlns:a16="http://schemas.microsoft.com/office/drawing/2014/main" id="{8B8981DD-1100-48CD-8679-E8578C3678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="" xmlns:a16="http://schemas.microsoft.com/office/drawing/2014/main" id="{1EC7500C-F1CF-4E89-88BB-17B50CB1B93A}"/>
              </a:ext>
            </a:extLst>
          </p:cNvPr>
          <p:cNvSpPr/>
          <p:nvPr/>
        </p:nvSpPr>
        <p:spPr>
          <a:xfrm>
            <a:off x="377404" y="11948307"/>
            <a:ext cx="114371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Para o cálculo da média da Idade de conclusão do curso excluíram-se os diplomados da licenciatura Geologia, por ter uma duração, de 4 anos letivos, superior à dos restantes cursos de licenciatura.</a:t>
            </a:r>
            <a:endParaRPr lang="pt-PT" dirty="0"/>
          </a:p>
        </p:txBody>
      </p:sp>
      <p:graphicFrame>
        <p:nvGraphicFramePr>
          <p:cNvPr id="9" name="Gráfico 8">
            <a:extLst>
              <a:ext uri="{FF2B5EF4-FFF2-40B4-BE49-F238E27FC236}">
                <a16:creationId xmlns="" xmlns:a16="http://schemas.microsoft.com/office/drawing/2014/main" id="{C5A58639-7281-BF4B-BDD9-8B9639F338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6783090"/>
              </p:ext>
            </p:extLst>
          </p:nvPr>
        </p:nvGraphicFramePr>
        <p:xfrm>
          <a:off x="66906" y="1850605"/>
          <a:ext cx="5972595" cy="4333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Gráfico 13">
            <a:extLst>
              <a:ext uri="{FF2B5EF4-FFF2-40B4-BE49-F238E27FC236}">
                <a16:creationId xmlns="" xmlns:a16="http://schemas.microsoft.com/office/drawing/2014/main" id="{C7D068A2-6E7E-5348-8283-C99FDA7A4A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3773146"/>
              </p:ext>
            </p:extLst>
          </p:nvPr>
        </p:nvGraphicFramePr>
        <p:xfrm>
          <a:off x="430002" y="6356794"/>
          <a:ext cx="11331996" cy="2651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="" xmlns:a16="http://schemas.microsoft.com/office/drawing/2014/main" id="{8AA665FC-D082-8246-894A-95688362B0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2853588"/>
              </p:ext>
            </p:extLst>
          </p:nvPr>
        </p:nvGraphicFramePr>
        <p:xfrm>
          <a:off x="5696600" y="1850605"/>
          <a:ext cx="6415793" cy="4333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="" xmlns:a16="http://schemas.microsoft.com/office/drawing/2014/main" id="{B64D6588-19F0-5B4E-BC0F-52E41DED8F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7861836"/>
              </p:ext>
            </p:extLst>
          </p:nvPr>
        </p:nvGraphicFramePr>
        <p:xfrm>
          <a:off x="430002" y="9181854"/>
          <a:ext cx="11331996" cy="2651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64768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">
            <a:extLst>
              <a:ext uri="{FF2B5EF4-FFF2-40B4-BE49-F238E27FC236}">
                <a16:creationId xmlns="" xmlns:a16="http://schemas.microsoft.com/office/drawing/2014/main" id="{0CD15F52-1527-4A69-89DF-CEE314E34315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Situação face ao emprego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="" xmlns:a16="http://schemas.microsoft.com/office/drawing/2014/main" id="{79EAEDBD-1431-461B-93D9-197502E33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="" xmlns:a16="http://schemas.microsoft.com/office/drawing/2014/main" id="{CD7CB414-898F-FA40-A4CF-1BE458430E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275321"/>
              </p:ext>
            </p:extLst>
          </p:nvPr>
        </p:nvGraphicFramePr>
        <p:xfrm>
          <a:off x="0" y="1966955"/>
          <a:ext cx="12192000" cy="6017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="" xmlns:a16="http://schemas.microsoft.com/office/drawing/2014/main" id="{1F20A370-481F-4F66-BCA8-E138C14591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6368424"/>
              </p:ext>
            </p:extLst>
          </p:nvPr>
        </p:nvGraphicFramePr>
        <p:xfrm>
          <a:off x="217713" y="7799388"/>
          <a:ext cx="11756573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76096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="" xmlns:a16="http://schemas.microsoft.com/office/drawing/2014/main" id="{2D75B0A6-8668-4541-8697-9884A266DDF0}"/>
              </a:ext>
            </a:extLst>
          </p:cNvPr>
          <p:cNvSpPr txBox="1">
            <a:spLocks/>
          </p:cNvSpPr>
          <p:nvPr/>
        </p:nvSpPr>
        <p:spPr>
          <a:xfrm>
            <a:off x="0" y="3213904"/>
            <a:ext cx="12192000" cy="819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pt-PT" sz="2800" dirty="0"/>
          </a:p>
        </p:txBody>
      </p:sp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B54BA6F1-5977-9848-9443-E8BCB3A9DE06}"/>
              </a:ext>
            </a:extLst>
          </p:cNvPr>
          <p:cNvSpPr/>
          <p:nvPr/>
        </p:nvSpPr>
        <p:spPr>
          <a:xfrm>
            <a:off x="330420" y="2188656"/>
            <a:ext cx="11658598" cy="1757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P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Taxa de emprego (% de diplomados com atividade profissional) da FCUL é calculada da seguinte forma:</a:t>
            </a:r>
          </a:p>
          <a:p>
            <a:pPr algn="just">
              <a:lnSpc>
                <a:spcPct val="115000"/>
              </a:lnSpc>
            </a:pPr>
            <a:endParaRPr lang="pt-PT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pt-PT" sz="24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B2101F5A-8C8B-CE48-B5AD-FF0E90EFFEE9}"/>
              </a:ext>
            </a:extLst>
          </p:cNvPr>
          <p:cNvSpPr/>
          <p:nvPr/>
        </p:nvSpPr>
        <p:spPr>
          <a:xfrm>
            <a:off x="6309856" y="4472915"/>
            <a:ext cx="5551724" cy="112575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 – Com atividade profissional remunerada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SAPR – Sem atividade profissional remunerada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ENPE – Estudante que não procura emprego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>
                <a:extLst>
                  <a:ext uri="{FF2B5EF4-FFF2-40B4-BE49-F238E27FC236}">
                    <a16:creationId xmlns="" xmlns:a16="http://schemas.microsoft.com/office/drawing/2014/main" id="{7E0D77B2-03F4-2748-AE4D-A4D0EDF1EC7D}"/>
                  </a:ext>
                </a:extLst>
              </p:cNvPr>
              <p:cNvSpPr/>
              <p:nvPr/>
            </p:nvSpPr>
            <p:spPr>
              <a:xfrm>
                <a:off x="330420" y="3489697"/>
                <a:ext cx="7026563" cy="20056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</a:pPr>
                <a14:m>
                  <m:oMath xmlns:m="http://schemas.openxmlformats.org/officeDocument/2006/math"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𝑇𝐸</m:t>
                    </m:r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𝐸𝑁𝑃𝐸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 100 </a:t>
                </a:r>
              </a:p>
              <a:p>
                <a:pPr algn="ctr">
                  <a:lnSpc>
                    <a:spcPct val="115000"/>
                  </a:lnSpc>
                </a:pPr>
                <a:endParaRPr lang="pt-PT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17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17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127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100 = 76,4%</a:t>
                </a:r>
              </a:p>
            </p:txBody>
          </p:sp>
        </mc:Choice>
        <mc:Fallback xmlns="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7E0D77B2-03F4-2748-AE4D-A4D0EDF1EC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20" y="3489697"/>
                <a:ext cx="7026563" cy="2005677"/>
              </a:xfrm>
              <a:prstGeom prst="rect">
                <a:avLst/>
              </a:prstGeom>
              <a:blipFill>
                <a:blip r:embed="rId2"/>
                <a:stretch>
                  <a:fillRect b="-243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ítulo 1">
            <a:extLst>
              <a:ext uri="{FF2B5EF4-FFF2-40B4-BE49-F238E27FC236}">
                <a16:creationId xmlns="" xmlns:a16="http://schemas.microsoft.com/office/drawing/2014/main" id="{0CD15F52-1527-4A69-89DF-CEE314E34315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Taxa de emprego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="" xmlns:a16="http://schemas.microsoft.com/office/drawing/2014/main" id="{79EAEDBD-1431-461B-93D9-197502E330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9" name="Gráfico 8">
            <a:extLst>
              <a:ext uri="{FF2B5EF4-FFF2-40B4-BE49-F238E27FC236}">
                <a16:creationId xmlns="" xmlns:a16="http://schemas.microsoft.com/office/drawing/2014/main" id="{5BB8C74B-E3A1-1E41-A006-1A22911A6B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0077351"/>
              </p:ext>
            </p:extLst>
          </p:nvPr>
        </p:nvGraphicFramePr>
        <p:xfrm>
          <a:off x="330420" y="6405890"/>
          <a:ext cx="11531160" cy="5765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9346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Tipo de vínculo contratual com a entidade empregadora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="" xmlns:a16="http://schemas.microsoft.com/office/drawing/2014/main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8" name="Gráfico 7">
            <a:extLst>
              <a:ext uri="{FF2B5EF4-FFF2-40B4-BE49-F238E27FC236}">
                <a16:creationId xmlns="" xmlns:a16="http://schemas.microsoft.com/office/drawing/2014/main" id="{F56BC1CA-FA1E-5A47-9A41-BF0A992960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2925452"/>
              </p:ext>
            </p:extLst>
          </p:nvPr>
        </p:nvGraphicFramePr>
        <p:xfrm>
          <a:off x="1634888" y="1877786"/>
          <a:ext cx="8848055" cy="5989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="" xmlns:a16="http://schemas.microsoft.com/office/drawing/2014/main" id="{017E4EA0-6394-F440-A49D-0EC8E418A8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6738270"/>
              </p:ext>
            </p:extLst>
          </p:nvPr>
        </p:nvGraphicFramePr>
        <p:xfrm>
          <a:off x="408215" y="8039736"/>
          <a:ext cx="11477680" cy="4065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8748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Remuneração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="" xmlns:a16="http://schemas.microsoft.com/office/drawing/2014/main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7" name="Gráfico 6">
            <a:extLst>
              <a:ext uri="{FF2B5EF4-FFF2-40B4-BE49-F238E27FC236}">
                <a16:creationId xmlns="" xmlns:a16="http://schemas.microsoft.com/office/drawing/2014/main" id="{BE43935D-A98E-644A-B6F1-366013005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9490147"/>
              </p:ext>
            </p:extLst>
          </p:nvPr>
        </p:nvGraphicFramePr>
        <p:xfrm>
          <a:off x="313903" y="1908854"/>
          <a:ext cx="5621383" cy="5004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="" xmlns:a16="http://schemas.microsoft.com/office/drawing/2014/main" id="{444D0EB0-846B-A945-AE6B-310862E900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1097895"/>
              </p:ext>
            </p:extLst>
          </p:nvPr>
        </p:nvGraphicFramePr>
        <p:xfrm>
          <a:off x="6256716" y="1908854"/>
          <a:ext cx="5621381" cy="5004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="" xmlns:a16="http://schemas.microsoft.com/office/drawing/2014/main" id="{2FB8EC20-49F0-5E47-9315-96CA416243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3394948"/>
              </p:ext>
            </p:extLst>
          </p:nvPr>
        </p:nvGraphicFramePr>
        <p:xfrm>
          <a:off x="444269" y="7116268"/>
          <a:ext cx="11276676" cy="5269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2927598"/>
      </p:ext>
    </p:extLst>
  </p:cSld>
  <p:clrMapOvr>
    <a:masterClrMapping/>
  </p:clrMapOvr>
</p:sld>
</file>

<file path=ppt/theme/theme1.xml><?xml version="1.0" encoding="utf-8"?>
<a:theme xmlns:a="http://schemas.openxmlformats.org/drawingml/2006/main" name="Gotícula">
  <a:themeElements>
    <a:clrScheme name="Gotícu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otícu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TM04033925[[fn=Gotícula]]</Template>
  <TotalTime>3406</TotalTime>
  <Words>1330</Words>
  <Application>Microsoft Office PowerPoint</Application>
  <PresentationFormat>Personalizados</PresentationFormat>
  <Paragraphs>392</Paragraphs>
  <Slides>17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Gotícula</vt:lpstr>
      <vt:lpstr>     INQUÉRITO À EMPREGABILIDADE  DOS DIPLOMADOS DA FCUL EM 2012/13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de Dados à Empregabilidade Recente</dc:title>
  <dc:creator>Ana Beatriz Lopes</dc:creator>
  <cp:lastModifiedBy>Rebeca Atouguia</cp:lastModifiedBy>
  <cp:revision>82</cp:revision>
  <cp:lastPrinted>2019-04-05T15:19:25Z</cp:lastPrinted>
  <dcterms:created xsi:type="dcterms:W3CDTF">2019-04-03T16:18:41Z</dcterms:created>
  <dcterms:modified xsi:type="dcterms:W3CDTF">2020-01-22T10:39:55Z</dcterms:modified>
</cp:coreProperties>
</file>